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notesSlide108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_rels/notesSlide86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84.xml.rels" ContentType="application/vnd.openxmlformats-package.relationships+xml"/>
  <Override PartName="/ppt/notesSlides/_rels/notesSlide79.xml.rels" ContentType="application/vnd.openxmlformats-package.relationships+xml"/>
  <Override PartName="/ppt/notesSlides/_rels/notesSlide76.xml.rels" ContentType="application/vnd.openxmlformats-package.relationships+xml"/>
  <Override PartName="/ppt/notesSlides/_rels/notesSlide75.xml.rels" ContentType="application/vnd.openxmlformats-package.relationships+xml"/>
  <Override PartName="/ppt/notesSlides/_rels/notesSlide74.xml.rels" ContentType="application/vnd.openxmlformats-package.relationships+xml"/>
  <Override PartName="/ppt/notesSlides/_rels/notesSlide73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87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7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10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96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7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5.xml.rels" ContentType="application/vnd.openxmlformats-package.relationships+xml"/>
  <Override PartName="/ppt/notesSlides/_rels/notesSlide60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18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slide225.xml" ContentType="application/vnd.openxmlformats-officedocument.presentationml.slide+xml"/>
  <Override PartName="/ppt/slides/slide224.xml" ContentType="application/vnd.openxmlformats-officedocument.presentationml.slide+xml"/>
  <Override PartName="/ppt/slides/slide223.xml" ContentType="application/vnd.openxmlformats-officedocument.presentationml.slide+xml"/>
  <Override PartName="/ppt/slides/slide222.xml" ContentType="application/vnd.openxmlformats-officedocument.presentationml.slide+xml"/>
  <Override PartName="/ppt/slides/slide221.xml" ContentType="application/vnd.openxmlformats-officedocument.presentationml.slide+xml"/>
  <Override PartName="/ppt/slides/slide220.xml" ContentType="application/vnd.openxmlformats-officedocument.presentationml.slide+xml"/>
  <Override PartName="/ppt/slides/slide219.xml" ContentType="application/vnd.openxmlformats-officedocument.presentationml.slide+xml"/>
  <Override PartName="/ppt/slides/slide218.xml" ContentType="application/vnd.openxmlformats-officedocument.presentationml.slide+xml"/>
  <Override PartName="/ppt/slides/slide217.xml" ContentType="application/vnd.openxmlformats-officedocument.presentationml.slide+xml"/>
  <Override PartName="/ppt/slides/slide216.xml" ContentType="application/vnd.openxmlformats-officedocument.presentationml.slide+xml"/>
  <Override PartName="/ppt/slides/slide215.xml" ContentType="application/vnd.openxmlformats-officedocument.presentationml.slide+xml"/>
  <Override PartName="/ppt/slides/slide214.xml" ContentType="application/vnd.openxmlformats-officedocument.presentationml.slide+xml"/>
  <Override PartName="/ppt/slides/slide213.xml" ContentType="application/vnd.openxmlformats-officedocument.presentationml.slide+xml"/>
  <Override PartName="/ppt/slides/slide212.xml" ContentType="application/vnd.openxmlformats-officedocument.presentationml.slide+xml"/>
  <Override PartName="/ppt/slides/slide211.xml" ContentType="application/vnd.openxmlformats-officedocument.presentationml.slide+xml"/>
  <Override PartName="/ppt/slides/slide210.xml" ContentType="application/vnd.openxmlformats-officedocument.presentationml.slide+xml"/>
  <Override PartName="/ppt/slides/slide209.xml" ContentType="application/vnd.openxmlformats-officedocument.presentationml.slide+xml"/>
  <Override PartName="/ppt/slides/slide208.xml" ContentType="application/vnd.openxmlformats-officedocument.presentationml.slide+xml"/>
  <Override PartName="/ppt/slides/slide207.xml" ContentType="application/vnd.openxmlformats-officedocument.presentationml.slide+xml"/>
  <Override PartName="/ppt/slides/slide206.xml" ContentType="application/vnd.openxmlformats-officedocument.presentationml.slide+xml"/>
  <Override PartName="/ppt/slides/slide205.xml" ContentType="application/vnd.openxmlformats-officedocument.presentationml.slide+xml"/>
  <Override PartName="/ppt/slides/slide204.xml" ContentType="application/vnd.openxmlformats-officedocument.presentationml.slide+xml"/>
  <Override PartName="/ppt/slides/slide203.xml" ContentType="application/vnd.openxmlformats-officedocument.presentationml.slide+xml"/>
  <Override PartName="/ppt/slides/slide202.xml" ContentType="application/vnd.openxmlformats-officedocument.presentationml.slide+xml"/>
  <Override PartName="/ppt/slides/slide201.xml" ContentType="application/vnd.openxmlformats-officedocument.presentationml.slide+xml"/>
  <Override PartName="/ppt/slides/slide200.xml" ContentType="application/vnd.openxmlformats-officedocument.presentationml.slide+xml"/>
  <Override PartName="/ppt/slides/slide194.xml" ContentType="application/vnd.openxmlformats-officedocument.presentationml.slide+xml"/>
  <Override PartName="/ppt/slides/slide193.xml" ContentType="application/vnd.openxmlformats-officedocument.presentationml.slide+xml"/>
  <Override PartName="/ppt/slides/slide192.xml" ContentType="application/vnd.openxmlformats-officedocument.presentationml.slide+xml"/>
  <Override PartName="/ppt/slides/slide191.xml" ContentType="application/vnd.openxmlformats-officedocument.presentationml.slide+xml"/>
  <Override PartName="/ppt/slides/slide190.xml" ContentType="application/vnd.openxmlformats-officedocument.presentationml.slide+xml"/>
  <Override PartName="/ppt/slides/slide183.xml" ContentType="application/vnd.openxmlformats-officedocument.presentationml.slide+xml"/>
  <Override PartName="/ppt/slides/slide182.xml" ContentType="application/vnd.openxmlformats-officedocument.presentationml.slide+xml"/>
  <Override PartName="/ppt/slides/slide181.xml" ContentType="application/vnd.openxmlformats-officedocument.presentationml.slide+xml"/>
  <Override PartName="/ppt/slides/slide180.xml" ContentType="application/vnd.openxmlformats-officedocument.presentationml.slide+xml"/>
  <Override PartName="/ppt/slides/slide173.xml" ContentType="application/vnd.openxmlformats-officedocument.presentationml.slide+xml"/>
  <Override PartName="/ppt/slides/slide172.xml" ContentType="application/vnd.openxmlformats-officedocument.presentationml.slide+xml"/>
  <Override PartName="/ppt/slides/slide171.xml" ContentType="application/vnd.openxmlformats-officedocument.presentationml.slide+xml"/>
  <Override PartName="/ppt/slides/slide170.xml" ContentType="application/vnd.openxmlformats-officedocument.presentationml.slide+xml"/>
  <Override PartName="/ppt/slides/slide163.xml" ContentType="application/vnd.openxmlformats-officedocument.presentationml.slide+xml"/>
  <Override PartName="/ppt/slides/slide162.xml" ContentType="application/vnd.openxmlformats-officedocument.presentationml.slide+xml"/>
  <Override PartName="/ppt/slides/slide161.xml" ContentType="application/vnd.openxmlformats-officedocument.presentationml.slide+xml"/>
  <Override PartName="/ppt/slides/slide160.xml" ContentType="application/vnd.openxmlformats-officedocument.presentationml.slide+xml"/>
  <Override PartName="/ppt/slides/slide143.xml" ContentType="application/vnd.openxmlformats-officedocument.presentationml.slide+xml"/>
  <Override PartName="/ppt/slides/slide142.xml" ContentType="application/vnd.openxmlformats-officedocument.presentationml.slide+xml"/>
  <Override PartName="/ppt/slides/slide141.xml" ContentType="application/vnd.openxmlformats-officedocument.presentationml.slide+xml"/>
  <Override PartName="/ppt/slides/slide140.xml" ContentType="application/vnd.openxmlformats-officedocument.presentationml.slide+xml"/>
  <Override PartName="/ppt/slides/slide133.xml" ContentType="application/vnd.openxmlformats-officedocument.presentationml.slide+xml"/>
  <Override PartName="/ppt/slides/slide97.xml" ContentType="application/vnd.openxmlformats-officedocument.presentationml.slide+xml"/>
  <Override PartName="/ppt/slides/slide132.xml" ContentType="application/vnd.openxmlformats-officedocument.presentationml.slide+xml"/>
  <Override PartName="/ppt/slides/slide96.xml" ContentType="application/vnd.openxmlformats-officedocument.presentationml.slide+xml"/>
  <Override PartName="/ppt/slides/slide24.xml" ContentType="application/vnd.openxmlformats-officedocument.presentationml.slide+xml"/>
  <Override PartName="/ppt/slides/slide189.xml" ContentType="application/vnd.openxmlformats-officedocument.presentationml.slide+xml"/>
  <Override PartName="/ppt/slides/slide131.xml" ContentType="application/vnd.openxmlformats-officedocument.presentationml.slide+xml"/>
  <Override PartName="/ppt/slides/slide95.xml" ContentType="application/vnd.openxmlformats-officedocument.presentationml.slide+xml"/>
  <Override PartName="/ppt/slides/slide124.xml" ContentType="application/vnd.openxmlformats-officedocument.presentationml.slide+xml"/>
  <Override PartName="/ppt/slides/slide195.xml" ContentType="application/vnd.openxmlformats-officedocument.presentationml.slide+xml"/>
  <Override PartName="/ppt/slides/slide30.xml" ContentType="application/vnd.openxmlformats-officedocument.presentationml.slide+xml"/>
  <Override PartName="/ppt/slides/slide88.xml" ContentType="application/vnd.openxmlformats-officedocument.presentationml.slide+xml"/>
  <Override PartName="/ppt/slides/slide123.xml" ContentType="application/vnd.openxmlformats-officedocument.presentationml.slide+xml"/>
  <Override PartName="/ppt/slides/slide87.xml" ContentType="application/vnd.openxmlformats-officedocument.presentationml.slide+xml"/>
  <Override PartName="/ppt/slides/slide122.xml" ContentType="application/vnd.openxmlformats-officedocument.presentationml.slide+xml"/>
  <Override PartName="/ppt/slides/slide86.xml" ContentType="application/vnd.openxmlformats-officedocument.presentationml.slide+xml"/>
  <Override PartName="/ppt/slides/slide14.xml" ContentType="application/vnd.openxmlformats-officedocument.presentationml.slide+xml"/>
  <Override PartName="/ppt/slides/slide179.xml" ContentType="application/vnd.openxmlformats-officedocument.presentationml.slide+xml"/>
  <Override PartName="/ppt/slides/slide121.xml" ContentType="application/vnd.openxmlformats-officedocument.presentationml.slide+xml"/>
  <Override PartName="/ppt/slides/slide85.xml" ContentType="application/vnd.openxmlformats-officedocument.presentationml.slide+xml"/>
  <Override PartName="/ppt/slides/slide13.xml" ContentType="application/vnd.openxmlformats-officedocument.presentationml.slide+xml"/>
  <Override PartName="/ppt/slides/slide178.xml" ContentType="application/vnd.openxmlformats-officedocument.presentationml.slide+xml"/>
  <Override PartName="/ppt/slides/slide120.xml" ContentType="application/vnd.openxmlformats-officedocument.presentationml.slide+xml"/>
  <Override PartName="/ppt/slides/slide84.xml" ContentType="application/vnd.openxmlformats-officedocument.presentationml.slide+xml"/>
  <Override PartName="/ppt/slides/_rels/slide224.xml.rels" ContentType="application/vnd.openxmlformats-package.relationships+xml"/>
  <Override PartName="/ppt/slides/_rels/slide223.xml.rels" ContentType="application/vnd.openxmlformats-package.relationships+xml"/>
  <Override PartName="/ppt/slides/_rels/slide219.xml.rels" ContentType="application/vnd.openxmlformats-package.relationships+xml"/>
  <Override PartName="/ppt/slides/_rels/slide218.xml.rels" ContentType="application/vnd.openxmlformats-package.relationships+xml"/>
  <Override PartName="/ppt/slides/_rels/slide211.xml.rels" ContentType="application/vnd.openxmlformats-package.relationships+xml"/>
  <Override PartName="/ppt/slides/_rels/slide210.xml.rels" ContentType="application/vnd.openxmlformats-package.relationships+xml"/>
  <Override PartName="/ppt/slides/_rels/slide209.xml.rels" ContentType="application/vnd.openxmlformats-package.relationships+xml"/>
  <Override PartName="/ppt/slides/_rels/slide208.xml.rels" ContentType="application/vnd.openxmlformats-package.relationships+xml"/>
  <Override PartName="/ppt/slides/_rels/slide207.xml.rels" ContentType="application/vnd.openxmlformats-package.relationships+xml"/>
  <Override PartName="/ppt/slides/_rels/slide206.xml.rels" ContentType="application/vnd.openxmlformats-package.relationships+xml"/>
  <Override PartName="/ppt/slides/_rels/slide198.xml.rels" ContentType="application/vnd.openxmlformats-package.relationships+xml"/>
  <Override PartName="/ppt/slides/_rels/slide197.xml.rels" ContentType="application/vnd.openxmlformats-package.relationships+xml"/>
  <Override PartName="/ppt/slides/_rels/slide196.xml.rels" ContentType="application/vnd.openxmlformats-package.relationships+xml"/>
  <Override PartName="/ppt/slides/_rels/slide195.xml.rels" ContentType="application/vnd.openxmlformats-package.relationships+xml"/>
  <Override PartName="/ppt/slides/_rels/slide194.xml.rels" ContentType="application/vnd.openxmlformats-package.relationships+xml"/>
  <Override PartName="/ppt/slides/_rels/slide189.xml.rels" ContentType="application/vnd.openxmlformats-package.relationships+xml"/>
  <Override PartName="/ppt/slides/_rels/slide188.xml.rels" ContentType="application/vnd.openxmlformats-package.relationships+xml"/>
  <Override PartName="/ppt/slides/_rels/slide93.xml.rels" ContentType="application/vnd.openxmlformats-package.relationships+xml"/>
  <Override PartName="/ppt/slides/_rels/slide179.xml.rels" ContentType="application/vnd.openxmlformats-package.relationships+xml"/>
  <Override PartName="/ppt/slides/_rels/slide92.xml.rels" ContentType="application/vnd.openxmlformats-package.relationships+xml"/>
  <Override PartName="/ppt/slides/_rels/slide178.xml.rels" ContentType="application/vnd.openxmlformats-package.relationships+xml"/>
  <Override PartName="/ppt/slides/_rels/slide172.xml.rels" ContentType="application/vnd.openxmlformats-package.relationships+xml"/>
  <Override PartName="/ppt/slides/_rels/slide80.xml.rels" ContentType="application/vnd.openxmlformats-package.relationships+xml"/>
  <Override PartName="/ppt/slides/_rels/slide166.xml.rels" ContentType="application/vnd.openxmlformats-package.relationships+xml"/>
  <Override PartName="/ppt/slides/_rels/slide165.xml.rels" ContentType="application/vnd.openxmlformats-package.relationships+xml"/>
  <Override PartName="/ppt/slides/_rels/slide164.xml.rels" ContentType="application/vnd.openxmlformats-package.relationships+xml"/>
  <Override PartName="/ppt/slides/_rels/slide143.xml.rels" ContentType="application/vnd.openxmlformats-package.relationships+xml"/>
  <Override PartName="/ppt/slides/_rels/slide142.xml.rels" ContentType="application/vnd.openxmlformats-package.relationships+xml"/>
  <Override PartName="/ppt/slides/_rels/slide185.xml.rels" ContentType="application/vnd.openxmlformats-package.relationships+xml"/>
  <Override PartName="/ppt/slides/_rels/slide141.xml.rels" ContentType="application/vnd.openxmlformats-package.relationships+xml"/>
  <Override PartName="/ppt/slides/_rels/slide213.xml.rels" ContentType="application/vnd.openxmlformats-package.relationships+xml"/>
  <Override PartName="/ppt/slides/_rels/slide137.xml.rels" ContentType="application/vnd.openxmlformats-package.relationships+xml"/>
  <Override PartName="/ppt/slides/_rels/slide212.xml.rels" ContentType="application/vnd.openxmlformats-package.relationships+xml"/>
  <Override PartName="/ppt/slides/_rels/slide136.xml.rels" ContentType="application/vnd.openxmlformats-package.relationships+xml"/>
  <Override PartName="/ppt/slides/_rels/slide135.xml.rels" ContentType="application/vnd.openxmlformats-package.relationships+xml"/>
  <Override PartName="/ppt/slides/_rels/slide134.xml.rels" ContentType="application/vnd.openxmlformats-package.relationships+xml"/>
  <Override PartName="/ppt/slides/_rels/slide133.xml.rels" ContentType="application/vnd.openxmlformats-package.relationships+xml"/>
  <Override PartName="/ppt/slides/_rels/slide132.xml.rels" ContentType="application/vnd.openxmlformats-package.relationships+xml"/>
  <Override PartName="/ppt/slides/_rels/slide131.xml.rels" ContentType="application/vnd.openxmlformats-package.relationships+xml"/>
  <Override PartName="/ppt/slides/_rels/slide130.xml.rels" ContentType="application/vnd.openxmlformats-package.relationships+xml"/>
  <Override PartName="/ppt/slides/_rels/slide203.xml.rels" ContentType="application/vnd.openxmlformats-package.relationships+xml"/>
  <Override PartName="/ppt/slides/_rels/slide41.xml.rels" ContentType="application/vnd.openxmlformats-package.relationships+xml"/>
  <Override PartName="/ppt/slides/_rels/slide127.xml.rels" ContentType="application/vnd.openxmlformats-package.relationships+xml"/>
  <Override PartName="/ppt/slides/_rels/slide202.xml.rels" ContentType="application/vnd.openxmlformats-package.relationships+xml"/>
  <Override PartName="/ppt/slides/_rels/slide40.xml.rels" ContentType="application/vnd.openxmlformats-package.relationships+xml"/>
  <Override PartName="/ppt/slides/_rels/slide126.xml.rels" ContentType="application/vnd.openxmlformats-package.relationships+xml"/>
  <Override PartName="/ppt/slides/_rels/slide83.xml.rels" ContentType="application/vnd.openxmlformats-package.relationships+xml"/>
  <Override PartName="/ppt/slides/_rels/slide169.xml.rels" ContentType="application/vnd.openxmlformats-package.relationships+xml"/>
  <Override PartName="/ppt/slides/_rels/slide201.xml.rels" ContentType="application/vnd.openxmlformats-package.relationships+xml"/>
  <Override PartName="/ppt/slides/_rels/slide125.xml.rels" ContentType="application/vnd.openxmlformats-package.relationships+xml"/>
  <Override PartName="/ppt/slides/_rels/slide82.xml.rels" ContentType="application/vnd.openxmlformats-package.relationships+xml"/>
  <Override PartName="/ppt/slides/_rels/slide168.xml.rels" ContentType="application/vnd.openxmlformats-package.relationships+xml"/>
  <Override PartName="/ppt/slides/_rels/slide200.xml.rels" ContentType="application/vnd.openxmlformats-package.relationships+xml"/>
  <Override PartName="/ppt/slides/_rels/slide124.xml.rels" ContentType="application/vnd.openxmlformats-package.relationships+xml"/>
  <Override PartName="/ppt/slides/_rels/slide81.xml.rels" ContentType="application/vnd.openxmlformats-package.relationships+xml"/>
  <Override PartName="/ppt/slides/_rels/slide167.xml.rels" ContentType="application/vnd.openxmlformats-package.relationships+xml"/>
  <Override PartName="/ppt/slides/_rels/slide123.xml.rels" ContentType="application/vnd.openxmlformats-package.relationships+xml"/>
  <Override PartName="/ppt/slides/_rels/slide122.xml.rels" ContentType="application/vnd.openxmlformats-package.relationships+xml"/>
  <Override PartName="/ppt/slides/_rels/slide31.xml.rels" ContentType="application/vnd.openxmlformats-package.relationships+xml"/>
  <Override PartName="/ppt/slides/_rels/slide117.xml.rels" ContentType="application/vnd.openxmlformats-package.relationships+xml"/>
  <Override PartName="/ppt/slides/_rels/slide30.xml.rels" ContentType="application/vnd.openxmlformats-package.relationships+xml"/>
  <Override PartName="/ppt/slides/_rels/slide116.xml.rels" ContentType="application/vnd.openxmlformats-package.relationships+xml"/>
  <Override PartName="/ppt/slides/_rels/slide73.xml.rels" ContentType="application/vnd.openxmlformats-package.relationships+xml"/>
  <Override PartName="/ppt/slides/_rels/slide159.xml.rels" ContentType="application/vnd.openxmlformats-package.relationships+xml"/>
  <Override PartName="/ppt/slides/_rels/slide115.xml.rels" ContentType="application/vnd.openxmlformats-package.relationships+xml"/>
  <Override PartName="/ppt/slides/_rels/slide72.xml.rels" ContentType="application/vnd.openxmlformats-package.relationships+xml"/>
  <Override PartName="/ppt/slides/_rels/slide158.xml.rels" ContentType="application/vnd.openxmlformats-package.relationships+xml"/>
  <Override PartName="/ppt/slides/_rels/slide114.xml.rels" ContentType="application/vnd.openxmlformats-package.relationships+xml"/>
  <Override PartName="/ppt/slides/_rels/slide71.xml.rels" ContentType="application/vnd.openxmlformats-package.relationships+xml"/>
  <Override PartName="/ppt/slides/_rels/slide157.xml.rels" ContentType="application/vnd.openxmlformats-package.relationships+xml"/>
  <Override PartName="/ppt/slides/_rels/slide113.xml.rels" ContentType="application/vnd.openxmlformats-package.relationships+xml"/>
  <Override PartName="/ppt/slides/_rels/slide70.xml.rels" ContentType="application/vnd.openxmlformats-package.relationships+xml"/>
  <Override PartName="/ppt/slides/_rels/slide156.xml.rels" ContentType="application/vnd.openxmlformats-package.relationships+xml"/>
  <Override PartName="/ppt/slides/_rels/slide112.xml.rels" ContentType="application/vnd.openxmlformats-package.relationships+xml"/>
  <Override PartName="/ppt/slides/_rels/slide155.xml.rels" ContentType="application/vnd.openxmlformats-package.relationships+xml"/>
  <Override PartName="/ppt/slides/_rels/slide111.xml.rels" ContentType="application/vnd.openxmlformats-package.relationships+xml"/>
  <Override PartName="/ppt/slides/_rels/slide154.xml.rels" ContentType="application/vnd.openxmlformats-package.relationships+xml"/>
  <Override PartName="/ppt/slides/_rels/slide110.xml.rels" ContentType="application/vnd.openxmlformats-package.relationships+xml"/>
  <Override PartName="/ppt/slides/_rels/slide21.xml.rels" ContentType="application/vnd.openxmlformats-package.relationships+xml"/>
  <Override PartName="/ppt/slides/_rels/slide107.xml.rels" ContentType="application/vnd.openxmlformats-package.relationships+xml"/>
  <Override PartName="/ppt/slides/_rels/slide20.xml.rels" ContentType="application/vnd.openxmlformats-package.relationships+xml"/>
  <Override PartName="/ppt/slides/_rels/slide106.xml.rels" ContentType="application/vnd.openxmlformats-package.relationships+xml"/>
  <Override PartName="/ppt/slides/_rels/slide105.xml.rels" ContentType="application/vnd.openxmlformats-package.relationships+xml"/>
  <Override PartName="/ppt/slides/_rels/slide62.xml.rels" ContentType="application/vnd.openxmlformats-package.relationships+xml"/>
  <Override PartName="/ppt/slides/_rels/slide148.xml.rels" ContentType="application/vnd.openxmlformats-package.relationships+xml"/>
  <Override PartName="/ppt/slides/_rels/slide104.xml.rels" ContentType="application/vnd.openxmlformats-package.relationships+xml"/>
  <Override PartName="/ppt/slides/_rels/slide61.xml.rels" ContentType="application/vnd.openxmlformats-package.relationships+xml"/>
  <Override PartName="/ppt/slides/_rels/slide147.xml.rels" ContentType="application/vnd.openxmlformats-package.relationships+xml"/>
  <Override PartName="/ppt/slides/_rels/slide103.xml.rels" ContentType="application/vnd.openxmlformats-package.relationships+xml"/>
  <Override PartName="/ppt/slides/_rels/slide60.xml.rels" ContentType="application/vnd.openxmlformats-package.relationships+xml"/>
  <Override PartName="/ppt/slides/_rels/slide146.xml.rels" ContentType="application/vnd.openxmlformats-package.relationships+xml"/>
  <Override PartName="/ppt/slides/_rels/slide102.xml.rels" ContentType="application/vnd.openxmlformats-package.relationships+xml"/>
  <Override PartName="/ppt/slides/_rels/slide145.xml.rels" ContentType="application/vnd.openxmlformats-package.relationships+xml"/>
  <Override PartName="/ppt/slides/_rels/slide101.xml.rels" ContentType="application/vnd.openxmlformats-package.relationships+xml"/>
  <Override PartName="/ppt/slides/_rels/slide144.xml.rels" ContentType="application/vnd.openxmlformats-package.relationships+xml"/>
  <Override PartName="/ppt/slides/_rels/slide100.xml.rels" ContentType="application/vnd.openxmlformats-package.relationships+xml"/>
  <Override PartName="/ppt/slides/_rels/slide225.xml.rels" ContentType="application/vnd.openxmlformats-package.relationships+xml"/>
  <Override PartName="/ppt/slides/_rels/slide149.xml.rels" ContentType="application/vnd.openxmlformats-package.relationships+xml"/>
  <Override PartName="/ppt/slides/_rels/slide177.xml.rels" ContentType="application/vnd.openxmlformats-package.relationships+xml"/>
  <Override PartName="/ppt/slides/_rels/slide91.xml.rels" ContentType="application/vnd.openxmlformats-package.relationships+xml"/>
  <Override PartName="/ppt/slides/_rels/slide45.xml.rels" ContentType="application/vnd.openxmlformats-package.relationships+xml"/>
  <Override PartName="/ppt/slides/_rels/slide89.xml.rels" ContentType="application/vnd.openxmlformats-package.relationships+xml"/>
  <Override PartName="/ppt/slides/_rels/slide44.xml.rels" ContentType="application/vnd.openxmlformats-package.relationships+xml"/>
  <Override PartName="/ppt/slides/_rels/slide88.xml.rels" ContentType="application/vnd.openxmlformats-package.relationships+xml"/>
  <Override PartName="/ppt/slides/_rels/slide205.xml.rels" ContentType="application/vnd.openxmlformats-package.relationships+xml"/>
  <Override PartName="/ppt/slides/_rels/slide129.xml.rels" ContentType="application/vnd.openxmlformats-package.relationships+xml"/>
  <Override PartName="/ppt/slides/_rels/slide43.xml.rels" ContentType="application/vnd.openxmlformats-package.relationships+xml"/>
  <Override PartName="/ppt/slides/_rels/slide87.xml.rels" ContentType="application/vnd.openxmlformats-package.relationships+xml"/>
  <Override PartName="/ppt/slides/_rels/slide204.xml.rels" ContentType="application/vnd.openxmlformats-package.relationships+xml"/>
  <Override PartName="/ppt/slides/_rels/slide128.xml.rels" ContentType="application/vnd.openxmlformats-package.relationships+xml"/>
  <Override PartName="/ppt/slides/_rels/slide42.xml.rels" ContentType="application/vnd.openxmlformats-package.relationships+xml"/>
  <Override PartName="/ppt/slides/_rels/slide86.xml.rels" ContentType="application/vnd.openxmlformats-package.relationships+xml"/>
  <Override PartName="/ppt/slides/_rels/slide85.xml.rels" ContentType="application/vnd.openxmlformats-package.relationships+xml"/>
  <Override PartName="/ppt/slides/_rels/slide84.xml.rels" ContentType="application/vnd.openxmlformats-package.relationships+xml"/>
  <Override PartName="/ppt/slides/_rels/slide215.xml.rels" ContentType="application/vnd.openxmlformats-package.relationships+xml"/>
  <Override PartName="/ppt/slides/_rels/slide53.xml.rels" ContentType="application/vnd.openxmlformats-package.relationships+xml"/>
  <Override PartName="/ppt/slides/_rels/slide139.xml.rels" ContentType="application/vnd.openxmlformats-package.relationships+xml"/>
  <Override PartName="/ppt/slides/_rels/slide214.xml.rels" ContentType="application/vnd.openxmlformats-package.relationships+xml"/>
  <Override PartName="/ppt/slides/_rels/slide52.xml.rels" ContentType="application/vnd.openxmlformats-package.relationships+xml"/>
  <Override PartName="/ppt/slides/_rels/slide138.xml.rels" ContentType="application/vnd.openxmlformats-package.relationships+xml"/>
  <Override PartName="/ppt/slides/_rels/slide190.xml.rels" ContentType="application/vnd.openxmlformats-package.relationships+xml"/>
  <Override PartName="/ppt/slides/_rels/slide118.xml.rels" ContentType="application/vnd.openxmlformats-package.relationships+xml"/>
  <Override PartName="/ppt/slides/_rels/slide32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222.xml.rels" ContentType="application/vnd.openxmlformats-package.relationships+xml"/>
  <Override PartName="/ppt/slides/_rels/slide3.xml.rels" ContentType="application/vnd.openxmlformats-package.relationships+xml"/>
  <Override PartName="/ppt/slides/_rels/slide96.xml.rels" ContentType="application/vnd.openxmlformats-package.relationships+xml"/>
  <Override PartName="/ppt/slides/_rels/slide64.xml.rels" ContentType="application/vnd.openxmlformats-package.relationships+xml"/>
  <Override PartName="/ppt/slides/_rels/slide221.xml.rels" ContentType="application/vnd.openxmlformats-package.relationships+xml"/>
  <Override PartName="/ppt/slides/_rels/slide2.xml.rels" ContentType="application/vnd.openxmlformats-package.relationships+xml"/>
  <Override PartName="/ppt/slides/_rels/slide95.xml.rels" ContentType="application/vnd.openxmlformats-package.relationships+xml"/>
  <Override PartName="/ppt/slides/_rels/slide63.xml.rels" ContentType="application/vnd.openxmlformats-package.relationships+xml"/>
  <Override PartName="/ppt/slides/_rels/slide220.xml.rels" ContentType="application/vnd.openxmlformats-package.relationships+xml"/>
  <Override PartName="/ppt/slides/_rels/slide1.xml.rels" ContentType="application/vnd.openxmlformats-package.relationships+xml"/>
  <Override PartName="/ppt/slides/_rels/slide94.xml.rels" ContentType="application/vnd.openxmlformats-package.relationships+xml"/>
  <Override PartName="/ppt/slides/_rels/slide33.xml.rels" ContentType="application/vnd.openxmlformats-package.relationships+xml"/>
  <Override PartName="/ppt/slides/_rels/slide119.xml.rels" ContentType="application/vnd.openxmlformats-package.relationships+xml"/>
  <Override PartName="/ppt/slides/_rels/slide173.xml.rels" ContentType="application/vnd.openxmlformats-package.relationships+xml"/>
  <Override PartName="/ppt/slides/_rels/slide15.xml.rels" ContentType="application/vnd.openxmlformats-package.relationships+xml"/>
  <Override PartName="/ppt/slides/_rels/slide59.xml.rels" ContentType="application/vnd.openxmlformats-package.relationships+xml"/>
  <Override PartName="/ppt/slides/_rels/slide23.xml.rels" ContentType="application/vnd.openxmlformats-package.relationships+xml"/>
  <Override PartName="/ppt/slides/_rels/slide109.xml.rels" ContentType="application/vnd.openxmlformats-package.relationships+xml"/>
  <Override PartName="/ppt/slides/_rels/slide51.xml.rels" ContentType="application/vnd.openxmlformats-package.relationships+xml"/>
  <Override PartName="/ppt/slides/_rels/slide22.xml.rels" ContentType="application/vnd.openxmlformats-package.relationships+xml"/>
  <Override PartName="/ppt/slides/_rels/slide108.xml.rels" ContentType="application/vnd.openxmlformats-package.relationships+xml"/>
  <Override PartName="/ppt/slides/_rels/slide50.xml.rels" ContentType="application/vnd.openxmlformats-package.relationships+xml"/>
  <Override PartName="/ppt/slides/_rels/slide170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53.xml.rels" ContentType="application/vnd.openxmlformats-package.relationships+xml"/>
  <Override PartName="/ppt/slides/_rels/slide39.xml.rels" ContentType="application/vnd.openxmlformats-package.relationships+xml"/>
  <Override PartName="/ppt/slides/_rels/slide66.xml.rels" ContentType="application/vnd.openxmlformats-package.relationships+xml"/>
  <Override PartName="/ppt/slides/_rels/slide192.xml.rels" ContentType="application/vnd.openxmlformats-package.relationships+xml"/>
  <Override PartName="/ppt/slides/_rels/slide34.xml.rels" ContentType="application/vnd.openxmlformats-package.relationships+xml"/>
  <Override PartName="/ppt/slides/_rels/slide65.xml.rels" ContentType="application/vnd.openxmlformats-package.relationships+xml"/>
  <Override PartName="/ppt/slides/_rels/slide191.xml.rels" ContentType="application/vnd.openxmlformats-package.relationships+xml"/>
  <Override PartName="/ppt/slides/_rels/slide13.xml.rels" ContentType="application/vnd.openxmlformats-package.relationships+xml"/>
  <Override PartName="/ppt/slides/_rels/slide186.xml.rels" ContentType="application/vnd.openxmlformats-package.relationships+xml"/>
  <Override PartName="/ppt/slides/_rels/slide28.xml.rels" ContentType="application/vnd.openxmlformats-package.relationships+xml"/>
  <Override PartName="/ppt/slides/_rels/slide163.xml.rels" ContentType="application/vnd.openxmlformats-package.relationships+xml"/>
  <Override PartName="/ppt/slides/_rels/slide49.xml.rels" ContentType="application/vnd.openxmlformats-package.relationships+xml"/>
  <Override PartName="/ppt/slides/_rels/slide56.xml.rels" ContentType="application/vnd.openxmlformats-package.relationships+xml"/>
  <Override PartName="/ppt/slides/_rels/slide182.xml.rels" ContentType="application/vnd.openxmlformats-package.relationships+xml"/>
  <Override PartName="/ppt/slides/_rels/slide24.xml.rels" ContentType="application/vnd.openxmlformats-package.relationships+xml"/>
  <Override PartName="/ppt/slides/_rels/slide162.xml.rels" ContentType="application/vnd.openxmlformats-package.relationships+xml"/>
  <Override PartName="/ppt/slides/_rels/slide48.xml.rels" ContentType="application/vnd.openxmlformats-package.relationships+xml"/>
  <Override PartName="/ppt/slides/_rels/slide152.xml.rels" ContentType="application/vnd.openxmlformats-package.relationships+xml"/>
  <Override PartName="/ppt/slides/_rels/slide38.xml.rels" ContentType="application/vnd.openxmlformats-package.relationships+xml"/>
  <Override PartName="/ppt/slides/_rels/slide6.xml.rels" ContentType="application/vnd.openxmlformats-package.relationships+xml"/>
  <Override PartName="/ppt/slides/_rels/slide99.xml.rels" ContentType="application/vnd.openxmlformats-package.relationships+xml"/>
  <Override PartName="/ppt/slides/_rels/slide217.xml.rels" ContentType="application/vnd.openxmlformats-package.relationships+xml"/>
  <Override PartName="/ppt/slides/_rels/slide55.xml.rels" ContentType="application/vnd.openxmlformats-package.relationships+xml"/>
  <Override PartName="/ppt/slides/_rels/slide181.xml.rels" ContentType="application/vnd.openxmlformats-package.relationships+xml"/>
  <Override PartName="/ppt/slides/_rels/slide79.xml.rels" ContentType="application/vnd.openxmlformats-package.relationships+xml"/>
  <Override PartName="/ppt/slides/_rels/slide161.xml.rels" ContentType="application/vnd.openxmlformats-package.relationships+xml"/>
  <Override PartName="/ppt/slides/_rels/slide47.xml.rels" ContentType="application/vnd.openxmlformats-package.relationships+xml"/>
  <Override PartName="/ppt/slides/_rels/slide69.xml.rels" ContentType="application/vnd.openxmlformats-package.relationships+xml"/>
  <Override PartName="/ppt/slides/_rels/slide151.xml.rels" ContentType="application/vnd.openxmlformats-package.relationships+xml"/>
  <Override PartName="/ppt/slides/_rels/slide37.xml.rels" ContentType="application/vnd.openxmlformats-package.relationships+xml"/>
  <Override PartName="/ppt/slides/_rels/slide5.xml.rels" ContentType="application/vnd.openxmlformats-package.relationships+xml"/>
  <Override PartName="/ppt/slides/_rels/slide98.xml.rels" ContentType="application/vnd.openxmlformats-package.relationships+xml"/>
  <Override PartName="/ppt/slides/_rels/slide216.xml.rels" ContentType="application/vnd.openxmlformats-package.relationships+xml"/>
  <Override PartName="/ppt/slides/_rels/slide54.xml.rels" ContentType="application/vnd.openxmlformats-package.relationships+xml"/>
  <Override PartName="/ppt/slides/_rels/slide180.xml.rels" ContentType="application/vnd.openxmlformats-package.relationships+xml"/>
  <Override PartName="/ppt/slides/_rels/slide175.xml.rels" ContentType="application/vnd.openxmlformats-package.relationships+xml"/>
  <Override PartName="/ppt/slides/_rels/slide17.xml.rels" ContentType="application/vnd.openxmlformats-package.relationships+xml"/>
  <Override PartName="/ppt/slides/_rels/slide174.xml.rels" ContentType="application/vnd.openxmlformats-package.relationships+xml"/>
  <Override PartName="/ppt/slides/_rels/slide16.xml.rels" ContentType="application/vnd.openxmlformats-package.relationships+xml"/>
  <Override PartName="/ppt/slides/_rels/slide187.xml.rels" ContentType="application/vnd.openxmlformats-package.relationships+xml"/>
  <Override PartName="/ppt/slides/_rels/slide29.xml.rels" ContentType="application/vnd.openxmlformats-package.relationships+xml"/>
  <Override PartName="/ppt/slides/_rels/slide58.xml.rels" ContentType="application/vnd.openxmlformats-package.relationships+xml"/>
  <Override PartName="/ppt/slides/_rels/slide14.xml.rels" ContentType="application/vnd.openxmlformats-package.relationships+xml"/>
  <Override PartName="/ppt/slides/_rels/slide77.xml.rels" ContentType="application/vnd.openxmlformats-package.relationships+xml"/>
  <Override PartName="/ppt/slides/_rels/slide171.xml.rels" ContentType="application/vnd.openxmlformats-package.relationships+xml"/>
  <Override PartName="/ppt/slides/_rels/slide121.xml.rels" ContentType="application/vnd.openxmlformats-package.relationships+xml"/>
  <Override PartName="/ppt/slides/_rels/slide9.xml.rels" ContentType="application/vnd.openxmlformats-package.relationships+xml"/>
  <Override PartName="/ppt/slides/_rels/slide184.xml.rels" ContentType="application/vnd.openxmlformats-package.relationships+xml"/>
  <Override PartName="/ppt/slides/_rels/slide140.xml.rels" ContentType="application/vnd.openxmlformats-package.relationships+xml"/>
  <Override PartName="/ppt/slides/_rels/slide199.xml.rels" ContentType="application/vnd.openxmlformats-package.relationships+xml"/>
  <Override PartName="/ppt/slides/_rels/slide26.xml.rels" ContentType="application/vnd.openxmlformats-package.relationships+xml"/>
  <Override PartName="/ppt/slides/_rels/slide68.xml.rels" ContentType="application/vnd.openxmlformats-package.relationships+xml"/>
  <Override PartName="/ppt/slides/_rels/slide160.xml.rels" ContentType="application/vnd.openxmlformats-package.relationships+xml"/>
  <Override PartName="/ppt/slides/_rels/slide4.xml.rels" ContentType="application/vnd.openxmlformats-package.relationships+xml"/>
  <Override PartName="/ppt/slides/_rels/slide150.xml.rels" ContentType="application/vnd.openxmlformats-package.relationships+xml"/>
  <Override PartName="/ppt/slides/_rels/slide36.xml.rels" ContentType="application/vnd.openxmlformats-package.relationships+xml"/>
  <Override PartName="/ppt/slides/_rels/slide120.xml.rels" ContentType="application/vnd.openxmlformats-package.relationships+xml"/>
  <Override PartName="/ppt/slides/_rels/slide8.xml.rels" ContentType="application/vnd.openxmlformats-package.relationships+xml"/>
  <Override PartName="/ppt/slides/_rels/slide57.xml.rels" ContentType="application/vnd.openxmlformats-package.relationships+xml"/>
  <Override PartName="/ppt/slides/_rels/slide183.xml.rels" ContentType="application/vnd.openxmlformats-package.relationships+xml"/>
  <Override PartName="/ppt/slides/_rels/slide25.xml.rels" ContentType="application/vnd.openxmlformats-package.relationships+xml"/>
  <Override PartName="/ppt/slides/_rels/slide67.xml.rels" ContentType="application/vnd.openxmlformats-package.relationships+xml"/>
  <Override PartName="/ppt/slides/_rels/slide193.xml.rels" ContentType="application/vnd.openxmlformats-package.relationships+xml"/>
  <Override PartName="/ppt/slides/_rels/slide35.xml.rels" ContentType="application/vnd.openxmlformats-package.relationships+xml"/>
  <Override PartName="/ppt/slides/_rels/slide78.xml.rels" ContentType="application/vnd.openxmlformats-package.relationships+xml"/>
  <Override PartName="/ppt/slides/_rels/slide46.xml.rels" ContentType="application/vnd.openxmlformats-package.relationships+xml"/>
  <Override PartName="/ppt/slides/_rels/slide97.xml.rels" ContentType="application/vnd.openxmlformats-package.relationships+xml"/>
  <Override PartName="/ppt/slides/_rels/slide176.xml.rels" ContentType="application/vnd.openxmlformats-package.relationships+xml"/>
  <Override PartName="/ppt/slides/_rels/slide90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18.xml.rels" ContentType="application/vnd.openxmlformats-package.relationships+xml"/>
  <Override PartName="/ppt/slides/slide12.xml" ContentType="application/vnd.openxmlformats-officedocument.presentationml.slide+xml"/>
  <Override PartName="/ppt/slides/slide177.xml" ContentType="application/vnd.openxmlformats-officedocument.presentationml.slide+xml"/>
  <Override PartName="/ppt/slides/slide83.xml" ContentType="application/vnd.openxmlformats-officedocument.presentationml.slide+xml"/>
  <Override PartName="/ppt/slides/slide11.xml" ContentType="application/vnd.openxmlformats-officedocument.presentationml.slide+xml"/>
  <Override PartName="/ppt/slides/slide176.xml" ContentType="application/vnd.openxmlformats-officedocument.presentationml.slide+xml"/>
  <Override PartName="/ppt/slides/slide82.xml" ContentType="application/vnd.openxmlformats-officedocument.presentationml.slide+xml"/>
  <Override PartName="/ppt/slides/slide10.xml" ContentType="application/vnd.openxmlformats-officedocument.presentationml.slide+xml"/>
  <Override PartName="/ppt/slides/slide175.xml" ContentType="application/vnd.openxmlformats-officedocument.presentationml.slide+xml"/>
  <Override PartName="/ppt/slides/slide81.xml" ContentType="application/vnd.openxmlformats-officedocument.presentationml.slide+xml"/>
  <Override PartName="/ppt/slides/slide174.xml" ContentType="application/vnd.openxmlformats-officedocument.presentationml.slide+xml"/>
  <Override PartName="/ppt/slides/slide80.xml" ContentType="application/vnd.openxmlformats-officedocument.presentationml.slide+xml"/>
  <Override PartName="/ppt/slides/slide114.xml" ContentType="application/vnd.openxmlformats-officedocument.presentationml.slide+xml"/>
  <Override PartName="/ppt/slides/slide185.xml" ContentType="application/vnd.openxmlformats-officedocument.presentationml.slide+xml"/>
  <Override PartName="/ppt/slides/slide20.xml" ContentType="application/vnd.openxmlformats-officedocument.presentationml.slide+xml"/>
  <Override PartName="/ppt/slides/slide78.xml" ContentType="application/vnd.openxmlformats-officedocument.presentationml.slide+xml"/>
  <Override PartName="/ppt/slides/slide113.xml" ContentType="application/vnd.openxmlformats-officedocument.presentationml.slide+xml"/>
  <Override PartName="/ppt/slides/slide77.xml" ContentType="application/vnd.openxmlformats-officedocument.presentationml.slide+xml"/>
  <Override PartName="/ppt/slides/slide112.xml" ContentType="application/vnd.openxmlformats-officedocument.presentationml.slide+xml"/>
  <Override PartName="/ppt/slides/slide76.xml" ContentType="application/vnd.openxmlformats-officedocument.presentationml.slide+xml"/>
  <Override PartName="/ppt/slides/slide169.xml" ContentType="application/vnd.openxmlformats-officedocument.presentationml.slide+xml"/>
  <Override PartName="/ppt/slides/slide111.xml" ContentType="application/vnd.openxmlformats-officedocument.presentationml.slide+xml"/>
  <Override PartName="/ppt/slides/slide75.xml" ContentType="application/vnd.openxmlformats-officedocument.presentationml.slide+xml"/>
  <Override PartName="/ppt/slides/slide168.xml" ContentType="application/vnd.openxmlformats-officedocument.presentationml.slide+xml"/>
  <Override PartName="/ppt/slides/slide110.xml" ContentType="application/vnd.openxmlformats-officedocument.presentationml.slide+xml"/>
  <Override PartName="/ppt/slides/slide74.xml" ContentType="application/vnd.openxmlformats-officedocument.presentationml.slide+xml"/>
  <Override PartName="/ppt/slides/slide167.xml" ContentType="application/vnd.openxmlformats-officedocument.presentationml.slide+xml"/>
  <Override PartName="/ppt/slides/slide73.xml" ContentType="application/vnd.openxmlformats-officedocument.presentationml.slide+xml"/>
  <Override PartName="/ppt/slides/slide166.xml" ContentType="application/vnd.openxmlformats-officedocument.presentationml.slide+xml"/>
  <Override PartName="/ppt/slides/slide72.xml" ContentType="application/vnd.openxmlformats-officedocument.presentationml.slide+xml"/>
  <Override PartName="/ppt/slides/slide165.xml" ContentType="application/vnd.openxmlformats-officedocument.presentationml.slide+xml"/>
  <Override PartName="/ppt/slides/slide71.xml" ContentType="application/vnd.openxmlformats-officedocument.presentationml.slide+xml"/>
  <Override PartName="/ppt/slides/slide164.xml" ContentType="application/vnd.openxmlformats-officedocument.presentationml.slide+xml"/>
  <Override PartName="/ppt/slides/slide70.xml" ContentType="application/vnd.openxmlformats-officedocument.presentationml.slide+xml"/>
  <Override PartName="/ppt/slides/slide104.xml" ContentType="application/vnd.openxmlformats-officedocument.presentationml.slide+xml"/>
  <Override PartName="/ppt/slides/slide68.xml" ContentType="application/vnd.openxmlformats-officedocument.presentationml.slide+xml"/>
  <Override PartName="/ppt/slides/slide103.xml" ContentType="application/vnd.openxmlformats-officedocument.presentationml.slide+xml"/>
  <Override PartName="/ppt/slides/slide67.xml" ContentType="application/vnd.openxmlformats-officedocument.presentationml.slide+xml"/>
  <Override PartName="/ppt/slides/slide102.xml" ContentType="application/vnd.openxmlformats-officedocument.presentationml.slide+xml"/>
  <Override PartName="/ppt/slides/slide66.xml" ContentType="application/vnd.openxmlformats-officedocument.presentationml.slide+xml"/>
  <Override PartName="/ppt/slides/slide159.xml" ContentType="application/vnd.openxmlformats-officedocument.presentationml.slide+xml"/>
  <Override PartName="/ppt/slides/slide101.xml" ContentType="application/vnd.openxmlformats-officedocument.presentationml.slide+xml"/>
  <Override PartName="/ppt/slides/slide65.xml" ContentType="application/vnd.openxmlformats-officedocument.presentationml.slide+xml"/>
  <Override PartName="/ppt/slides/slide158.xml" ContentType="application/vnd.openxmlformats-officedocument.presentationml.slide+xml"/>
  <Override PartName="/ppt/slides/slide100.xml" ContentType="application/vnd.openxmlformats-officedocument.presentationml.slide+xml"/>
  <Override PartName="/ppt/slides/slide64.xml" ContentType="application/vnd.openxmlformats-officedocument.presentationml.slide+xml"/>
  <Override PartName="/ppt/slides/slide157.xml" ContentType="application/vnd.openxmlformats-officedocument.presentationml.slide+xml"/>
  <Override PartName="/ppt/slides/slide63.xml" ContentType="application/vnd.openxmlformats-officedocument.presentationml.slide+xml"/>
  <Override PartName="/ppt/slides/slide156.xml" ContentType="application/vnd.openxmlformats-officedocument.presentationml.slide+xml"/>
  <Override PartName="/ppt/slides/slide62.xml" ContentType="application/vnd.openxmlformats-officedocument.presentationml.slide+xml"/>
  <Override PartName="/ppt/slides/slide155.xml" ContentType="application/vnd.openxmlformats-officedocument.presentationml.slide+xml"/>
  <Override PartName="/ppt/slides/slide9.xml" ContentType="application/vnd.openxmlformats-officedocument.presentationml.slide+xml"/>
  <Override PartName="/ppt/slides/slide61.xml" ContentType="application/vnd.openxmlformats-officedocument.presentationml.slide+xml"/>
  <Override PartName="/ppt/slides/slide154.xml" ContentType="application/vnd.openxmlformats-officedocument.presentationml.slide+xml"/>
  <Override PartName="/ppt/slides/slide8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139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129.xml" ContentType="application/vnd.openxmlformats-officedocument.presentationml.slide+xml"/>
  <Override PartName="/ppt/slides/slide35.xml" ContentType="application/vnd.openxmlformats-officedocument.presentationml.slide+xml"/>
  <Override PartName="/ppt/slides/slide128.xml" ContentType="application/vnd.openxmlformats-officedocument.presentationml.slide+xml"/>
  <Override PartName="/ppt/slides/slide199.xml" ContentType="application/vnd.openxmlformats-officedocument.presentationml.slide+xml"/>
  <Override PartName="/ppt/slides/slide34.xml" ContentType="application/vnd.openxmlformats-officedocument.presentationml.slide+xml"/>
  <Override PartName="/ppt/slides/slide127.xml" ContentType="application/vnd.openxmlformats-officedocument.presentationml.slide+xml"/>
  <Override PartName="/ppt/slides/slide198.xml" ContentType="application/vnd.openxmlformats-officedocument.presentationml.slide+xml"/>
  <Override PartName="/ppt/slides/slide33.xml" ContentType="application/vnd.openxmlformats-officedocument.presentationml.slide+xml"/>
  <Override PartName="/ppt/slides/slide126.xml" ContentType="application/vnd.openxmlformats-officedocument.presentationml.slide+xml"/>
  <Override PartName="/ppt/slides/slide197.xml" ContentType="application/vnd.openxmlformats-officedocument.presentationml.slide+xml"/>
  <Override PartName="/ppt/slides/slide32.xml" ContentType="application/vnd.openxmlformats-officedocument.presentationml.slide+xml"/>
  <Override PartName="/ppt/slides/slide125.xml" ContentType="application/vnd.openxmlformats-officedocument.presentationml.slide+xml"/>
  <Override PartName="/ppt/slides/slide89.xml" ContentType="application/vnd.openxmlformats-officedocument.presentationml.slide+xml"/>
  <Override PartName="/ppt/slides/slide196.xml" ContentType="application/vnd.openxmlformats-officedocument.presentationml.slide+xml"/>
  <Override PartName="/ppt/slides/slide31.xml" ContentType="application/vnd.openxmlformats-officedocument.presentationml.slide+xml"/>
  <Override PartName="/ppt/slides/slide29.xml" ContentType="application/vnd.openxmlformats-officedocument.presentationml.slide+xml"/>
  <Override PartName="/ppt/slides/slide151.xml" ContentType="application/vnd.openxmlformats-officedocument.presentationml.slide+xml"/>
  <Override PartName="/ppt/slides/slide5.xml" ContentType="application/vnd.openxmlformats-officedocument.presentationml.slide+xml"/>
  <Override PartName="/ppt/slides/slide147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50.xml" ContentType="application/vnd.openxmlformats-officedocument.presentationml.slide+xml"/>
  <Override PartName="/ppt/slides/slide4.xml" ContentType="application/vnd.openxmlformats-officedocument.presentationml.slide+xml"/>
  <Override PartName="/ppt/slides/slide146.xml" ContentType="application/vnd.openxmlformats-officedocument.presentationml.slide+xml"/>
  <Override PartName="/ppt/slides/slide52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145.xml" ContentType="application/vnd.openxmlformats-officedocument.presentationml.slide+xml"/>
  <Override PartName="/ppt/slides/slide51.xml" ContentType="application/vnd.openxmlformats-officedocument.presentationml.slide+xml"/>
  <Override PartName="/ppt/slides/slide26.xml" ContentType="application/vnd.openxmlformats-officedocument.presentationml.slide+xml"/>
  <Override PartName="/ppt/slides/slide2.xml" ContentType="application/vnd.openxmlformats-officedocument.presentationml.slide+xml"/>
  <Override PartName="/ppt/slides/slide144.xml" ContentType="application/vnd.openxmlformats-officedocument.presentationml.slide+xml"/>
  <Override PartName="/ppt/slides/slide50.xml" ContentType="application/vnd.openxmlformats-officedocument.presentationml.slide+xml"/>
  <Override PartName="/ppt/slides/slide119.xml" ContentType="application/vnd.openxmlformats-officedocument.presentationml.slide+xml"/>
  <Override PartName="/ppt/slides/slide25.xml" ContentType="application/vnd.openxmlformats-officedocument.presentationml.slide+xml"/>
  <Override PartName="/ppt/slides/slide118.xml" ContentType="application/vnd.openxmlformats-officedocument.presentationml.slide+xml"/>
  <Override PartName="/ppt/slides/slide117.xml" ContentType="application/vnd.openxmlformats-officedocument.presentationml.slide+xml"/>
  <Override PartName="/ppt/slides/slide188.xml" ContentType="application/vnd.openxmlformats-officedocument.presentationml.slide+xml"/>
  <Override PartName="/ppt/slides/slide23.xml" ContentType="application/vnd.openxmlformats-officedocument.presentationml.slide+xml"/>
  <Override PartName="/ppt/slides/slide116.xml" ContentType="application/vnd.openxmlformats-officedocument.presentationml.slide+xml"/>
  <Override PartName="/ppt/slides/slide187.xml" ContentType="application/vnd.openxmlformats-officedocument.presentationml.slide+xml"/>
  <Override PartName="/ppt/slides/slide22.xml" ContentType="application/vnd.openxmlformats-officedocument.presentationml.slide+xml"/>
  <Override PartName="/ppt/slides/slide115.xml" ContentType="application/vnd.openxmlformats-officedocument.presentationml.slide+xml"/>
  <Override PartName="/ppt/slides/slide79.xml" ContentType="application/vnd.openxmlformats-officedocument.presentationml.slide+xml"/>
  <Override PartName="/ppt/slides/slide186.xml" ContentType="application/vnd.openxmlformats-officedocument.presentationml.slide+xml"/>
  <Override PartName="/ppt/slides/slide21.xml" ContentType="application/vnd.openxmlformats-officedocument.presentationml.slide+xml"/>
  <Override PartName="/ppt/slides/slide138.xml" ContentType="application/vnd.openxmlformats-officedocument.presentationml.slide+xml"/>
  <Override PartName="/ppt/slides/slide44.xml" ContentType="application/vnd.openxmlformats-officedocument.presentationml.slide+xml"/>
  <Override PartName="/ppt/slides/slide130.xml" ContentType="application/vnd.openxmlformats-officedocument.presentationml.slide+xml"/>
  <Override PartName="/ppt/slides/slide94.xml" ContentType="application/vnd.openxmlformats-officedocument.presentationml.slide+xml"/>
  <Override PartName="/ppt/slides/slide19.xml" ContentType="application/vnd.openxmlformats-officedocument.presentationml.slide+xml"/>
  <Override PartName="/ppt/slides/slide137.xml" ContentType="application/vnd.openxmlformats-officedocument.presentationml.slide+xml"/>
  <Override PartName="/ppt/slides/slide43.xml" ContentType="application/vnd.openxmlformats-officedocument.presentationml.slide+xml"/>
  <Override PartName="/ppt/slides/slide57.xml" ContentType="application/vnd.openxmlformats-officedocument.presentationml.slide+xml"/>
  <Override PartName="/ppt/slides/slide93.xml" ContentType="application/vnd.openxmlformats-officedocument.presentationml.slide+xml"/>
  <Override PartName="/ppt/slides/slide18.xml" ContentType="application/vnd.openxmlformats-officedocument.presentationml.slide+xml"/>
  <Override PartName="/ppt/slides/slide136.xml" ContentType="application/vnd.openxmlformats-officedocument.presentationml.slide+xml"/>
  <Override PartName="/ppt/slides/slide42.xml" ContentType="application/vnd.openxmlformats-officedocument.presentationml.slide+xml"/>
  <Override PartName="/ppt/slides/slide56.xml" ContentType="application/vnd.openxmlformats-officedocument.presentationml.slide+xml"/>
  <Override PartName="/ppt/slides/slide92.xml" ContentType="application/vnd.openxmlformats-officedocument.presentationml.slide+xml"/>
  <Override PartName="/ppt/slides/slide17.xml" ContentType="application/vnd.openxmlformats-officedocument.presentationml.slide+xml"/>
  <Override PartName="/ppt/slides/slide135.xml" ContentType="application/vnd.openxmlformats-officedocument.presentationml.slide+xml"/>
  <Override PartName="/ppt/slides/slide99.xml" ContentType="application/vnd.openxmlformats-officedocument.presentationml.slide+xml"/>
  <Override PartName="/ppt/slides/slide41.xml" ContentType="application/vnd.openxmlformats-officedocument.presentationml.slide+xml"/>
  <Override PartName="/ppt/slides/slide149.xml" ContentType="application/vnd.openxmlformats-officedocument.presentationml.slide+xml"/>
  <Override PartName="/ppt/slides/slide55.xml" ContentType="application/vnd.openxmlformats-officedocument.presentationml.slide+xml"/>
  <Override PartName="/ppt/slides/slide153.xml" ContentType="application/vnd.openxmlformats-officedocument.presentationml.slide+xml"/>
  <Override PartName="/ppt/slides/slide7.xml" ContentType="application/vnd.openxmlformats-officedocument.presentationml.slide+xml"/>
  <Override PartName="/ppt/slides/slide91.xml" ContentType="application/vnd.openxmlformats-officedocument.presentationml.slide+xml"/>
  <Override PartName="/ppt/slides/slide16.xml" ContentType="application/vnd.openxmlformats-officedocument.presentationml.slide+xml"/>
  <Override PartName="/ppt/slides/slide134.xml" ContentType="application/vnd.openxmlformats-officedocument.presentationml.slide+xml"/>
  <Override PartName="/ppt/slides/slide98.xml" ContentType="application/vnd.openxmlformats-officedocument.presentationml.slide+xml"/>
  <Override PartName="/ppt/slides/slide40.xml" ContentType="application/vnd.openxmlformats-officedocument.presentationml.slide+xml"/>
  <Override PartName="/ppt/slides/slide148.xml" ContentType="application/vnd.openxmlformats-officedocument.presentationml.slide+xml"/>
  <Override PartName="/ppt/slides/slide54.xml" ContentType="application/vnd.openxmlformats-officedocument.presentationml.slide+xml"/>
  <Override PartName="/ppt/slides/slide152.xml" ContentType="application/vnd.openxmlformats-officedocument.presentationml.slide+xml"/>
  <Override PartName="/ppt/slides/slide6.xml" ContentType="application/vnd.openxmlformats-officedocument.presentationml.slide+xml"/>
  <Override PartName="/ppt/slides/slide184.xml" ContentType="application/vnd.openxmlformats-officedocument.presentationml.slide+xml"/>
  <Override PartName="/ppt/slides/slide90.xml" ContentType="application/vnd.openxmlformats-officedocument.presentationml.slide+xml"/>
  <Override PartName="/ppt/slides/slide109.xml" ContentType="application/vnd.openxmlformats-officedocument.presentationml.slide+xml"/>
  <Override PartName="/ppt/slides/slide15.xml" ContentType="application/vnd.openxmlformats-officedocument.presentationml.slide+xml"/>
  <Override PartName="/ppt/slides/slide108.xml" ContentType="application/vnd.openxmlformats-officedocument.presentationml.slide+xml"/>
  <Override PartName="/ppt/slides/slide107.xml" ContentType="application/vnd.openxmlformats-officedocument.presentationml.slide+xml"/>
  <Override PartName="/ppt/slides/slide106.xml" ContentType="application/vnd.openxmlformats-officedocument.presentationml.slide+xml"/>
  <Override PartName="/ppt/slides/slide105.xml" ContentType="application/vnd.openxmlformats-officedocument.presentationml.slide+xml"/>
  <Override PartName="/ppt/slides/slide69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7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26.png" ContentType="image/png"/>
  <Override PartName="/ppt/media/image125.png" ContentType="image/png"/>
  <Override PartName="/ppt/media/image124.png" ContentType="image/png"/>
  <Override PartName="/ppt/media/image122.png" ContentType="image/png"/>
  <Override PartName="/ppt/media/image121.gif" ContentType="image/gif"/>
  <Override PartName="/ppt/media/image120.png" ContentType="image/png"/>
  <Override PartName="/ppt/media/image117.jpeg" ContentType="image/jpeg"/>
  <Override PartName="/ppt/media/image116.jpeg" ContentType="image/jpeg"/>
  <Override PartName="/ppt/media/image115.png" ContentType="image/png"/>
  <Override PartName="/ppt/media/image114.png" ContentType="image/png"/>
  <Override PartName="/ppt/media/image113.png" ContentType="image/png"/>
  <Override PartName="/ppt/media/image112.png" ContentType="image/png"/>
  <Override PartName="/ppt/media/image111.png" ContentType="image/png"/>
  <Override PartName="/ppt/media/image109.png" ContentType="image/png"/>
  <Override PartName="/ppt/media/image105.png" ContentType="image/png"/>
  <Override PartName="/ppt/media/image103.png" ContentType="image/png"/>
  <Override PartName="/ppt/media/image102.png" ContentType="image/png"/>
  <Override PartName="/ppt/media/image101.png" ContentType="image/png"/>
  <Override PartName="/ppt/media/image100.png" ContentType="image/png"/>
  <Override PartName="/ppt/media/image99.jpeg" ContentType="image/jpeg"/>
  <Override PartName="/ppt/media/image98.jpeg" ContentType="image/jpeg"/>
  <Override PartName="/ppt/media/image95.gif" ContentType="image/gif"/>
  <Override PartName="/ppt/media/image88.png" ContentType="image/png"/>
  <Override PartName="/ppt/media/image110.jpeg" ContentType="image/jpeg"/>
  <Override PartName="/ppt/media/image86.png" ContentType="image/png"/>
  <Override PartName="/ppt/media/image85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7.png" ContentType="image/png"/>
  <Override PartName="/ppt/media/image76.png" ContentType="image/png"/>
  <Override PartName="/ppt/media/image104.png" ContentType="image/png"/>
  <Override PartName="/ppt/media/image89.jpeg" ContentType="image/jpeg"/>
  <Override PartName="/ppt/media/image74.png" ContentType="image/png"/>
  <Override PartName="/ppt/media/image128.png" ContentType="image/png"/>
  <Override PartName="/ppt/media/image72.png" ContentType="image/png"/>
  <Override PartName="/ppt/media/image96.jpeg" ContentType="image/jpeg"/>
  <Override PartName="/ppt/media/image127.png" ContentType="image/png"/>
  <Override PartName="/ppt/media/image71.png" ContentType="image/png"/>
  <Override PartName="/ppt/media/image75.png" ContentType="image/png"/>
  <Override PartName="/ppt/media/image46.png" ContentType="image/png"/>
  <Override PartName="/ppt/media/image70.jpeg" ContentType="image/jpeg"/>
  <Override PartName="/ppt/media/image87.png" ContentType="image/png"/>
  <Override PartName="/ppt/media/image68.gif" ContentType="image/gif"/>
  <Override PartName="/ppt/media/image84.jpeg" ContentType="image/jpeg"/>
  <Override PartName="/ppt/media/image5.png" ContentType="image/png"/>
  <Override PartName="/ppt/media/image67.png" ContentType="image/png"/>
  <Override PartName="/ppt/media/image4.png" ContentType="image/png"/>
  <Override PartName="/ppt/media/image66.png" ContentType="image/png"/>
  <Override PartName="/ppt/media/image65.gif" ContentType="image/gif"/>
  <Override PartName="/ppt/media/image83.png" ContentType="image/png"/>
  <Override PartName="/ppt/media/image64.gif" ContentType="image/gif"/>
  <Override PartName="/ppt/media/image119.png" ContentType="image/png"/>
  <Override PartName="/ppt/media/image1.png" ContentType="image/png"/>
  <Override PartName="/ppt/media/image63.png" ContentType="image/png"/>
  <Override PartName="/ppt/media/image118.png" ContentType="image/png"/>
  <Override PartName="/ppt/media/image62.png" ContentType="image/png"/>
  <Override PartName="/ppt/media/image61.png" ContentType="image/png"/>
  <Override PartName="/ppt/media/image60.gif" ContentType="image/gif"/>
  <Override PartName="/ppt/media/image20.png" ContentType="image/png"/>
  <Override PartName="/ppt/media/image78.png" ContentType="image/png"/>
  <Override PartName="/ppt/media/image59.gif" ContentType="image/gif"/>
  <Override PartName="/ppt/media/image129.png" ContentType="image/png"/>
  <Override PartName="/ppt/media/image73.png" ContentType="image/png"/>
  <Override PartName="/ppt/media/image54.gif" ContentType="image/gif"/>
  <Override PartName="/ppt/media/image123.png" ContentType="image/png"/>
  <Override PartName="/ppt/media/image49.gif" ContentType="image/gif"/>
  <Override PartName="/ppt/media/image42.png" ContentType="image/png"/>
  <Override PartName="/ppt/media/image79.png" ContentType="image/png"/>
  <Override PartName="/ppt/media/image48.jpeg" ContentType="image/jpeg"/>
  <Override PartName="/ppt/media/image38.png" ContentType="image/png"/>
  <Override PartName="/ppt/media/image91.gif" ContentType="image/gif"/>
  <Override PartName="/ppt/media/image35.png" ContentType="image/png"/>
  <Override PartName="/ppt/media/image53.jpeg" ContentType="image/jpeg"/>
  <Override PartName="/ppt/media/image93.gif" ContentType="image/gif"/>
  <Override PartName="/ppt/media/image37.png" ContentType="image/png"/>
  <Override PartName="/ppt/media/image21.jpeg" ContentType="image/jpeg"/>
  <Override PartName="/ppt/media/image36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23.png" ContentType="image/png"/>
  <Override PartName="/ppt/media/image44.png" ContentType="image/png"/>
  <Override PartName="/ppt/media/image94.png" ContentType="image/png"/>
  <Override PartName="/ppt/media/image19.png" ContentType="image/png"/>
  <Override PartName="/ppt/media/image43.png" ContentType="image/png"/>
  <Override PartName="/ppt/media/image18.png" ContentType="image/png"/>
  <Override PartName="/ppt/media/image14.png" ContentType="image/png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69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8.png" ContentType="image/png"/>
  <Override PartName="/ppt/media/image57.png" ContentType="image/png"/>
  <Override PartName="/ppt/media/image97.gif" ContentType="image/gif"/>
  <Override PartName="/ppt/media/image29.jpeg" ContentType="image/jpeg"/>
  <Override PartName="/ppt/media/image56.png" ContentType="image/png"/>
  <Override PartName="/ppt/media/image55.png" ContentType="image/png"/>
  <Override PartName="/ppt/media/image2.png" ContentType="image/png"/>
  <Override PartName="/ppt/media/image108.png" ContentType="image/png"/>
  <Override PartName="/ppt/media/image52.png" ContentType="image/png"/>
  <Override PartName="/ppt/media/image3.png" ContentType="image/png"/>
  <Override PartName="/ppt/media/image30.jpeg" ContentType="image/jpeg"/>
  <Override PartName="/ppt/media/image27.png" ContentType="image/png"/>
  <Override PartName="/ppt/media/image22.jpeg" ContentType="image/jpeg"/>
  <Override PartName="/ppt/media/image92.png" ContentType="image/png"/>
  <Override PartName="/ppt/media/image17.png" ContentType="image/png"/>
  <Override PartName="/ppt/media/image107.png" ContentType="image/png"/>
  <Override PartName="/ppt/media/image51.png" ContentType="image/png"/>
  <Override PartName="/ppt/media/image26.png" ContentType="image/png"/>
  <Override PartName="/ppt/media/image47.png" ContentType="image/png"/>
  <Override PartName="/ppt/media/image41.png" ContentType="image/png"/>
  <Override PartName="/ppt/media/image16.png" ContentType="image/png"/>
  <Override PartName="/ppt/media/image106.png" ContentType="image/png"/>
  <Override PartName="/ppt/media/image50.png" ContentType="image/png"/>
  <Override PartName="/ppt/media/image39.jpeg" ContentType="image/jpeg"/>
  <Override PartName="/ppt/media/image25.png" ContentType="image/png"/>
  <Override PartName="/ppt/media/image28.jpeg" ContentType="image/jpeg"/>
  <Override PartName="/ppt/media/image40.png" ContentType="image/png"/>
  <Override PartName="/ppt/media/image90.png" ContentType="image/png"/>
  <Override PartName="/ppt/media/image15.png" ContentType="image/png"/>
  <Override PartName="/ppt/media/image24.png" ContentType="image/png"/>
  <Override PartName="/ppt/media/image45.png" ContentType="image/png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  <p:sldId id="468" r:id="rId220"/>
    <p:sldId id="469" r:id="rId221"/>
    <p:sldId id="470" r:id="rId222"/>
    <p:sldId id="471" r:id="rId223"/>
    <p:sldId id="472" r:id="rId224"/>
    <p:sldId id="473" r:id="rId225"/>
    <p:sldId id="474" r:id="rId226"/>
    <p:sldId id="475" r:id="rId227"/>
    <p:sldId id="476" r:id="rId228"/>
    <p:sldId id="477" r:id="rId229"/>
    <p:sldId id="478" r:id="rId230"/>
    <p:sldId id="479" r:id="rId231"/>
    <p:sldId id="480" r:id="rId232"/>
  </p:sldIdLst>
  <p:sldSz cx="9144000" cy="6858000"/>
  <p:notesSz cx="6881812" cy="9296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17" Type="http://schemas.openxmlformats.org/officeDocument/2006/relationships/slide" Target="slides/slide210.xml"/><Relationship Id="rId218" Type="http://schemas.openxmlformats.org/officeDocument/2006/relationships/slide" Target="slides/slide211.xml"/><Relationship Id="rId219" Type="http://schemas.openxmlformats.org/officeDocument/2006/relationships/slide" Target="slides/slide212.xml"/><Relationship Id="rId220" Type="http://schemas.openxmlformats.org/officeDocument/2006/relationships/slide" Target="slides/slide213.xml"/><Relationship Id="rId221" Type="http://schemas.openxmlformats.org/officeDocument/2006/relationships/slide" Target="slides/slide214.xml"/><Relationship Id="rId222" Type="http://schemas.openxmlformats.org/officeDocument/2006/relationships/slide" Target="slides/slide215.xml"/><Relationship Id="rId223" Type="http://schemas.openxmlformats.org/officeDocument/2006/relationships/slide" Target="slides/slide216.xml"/><Relationship Id="rId224" Type="http://schemas.openxmlformats.org/officeDocument/2006/relationships/slide" Target="slides/slide217.xml"/><Relationship Id="rId225" Type="http://schemas.openxmlformats.org/officeDocument/2006/relationships/slide" Target="slides/slide218.xml"/><Relationship Id="rId226" Type="http://schemas.openxmlformats.org/officeDocument/2006/relationships/slide" Target="slides/slide219.xml"/><Relationship Id="rId227" Type="http://schemas.openxmlformats.org/officeDocument/2006/relationships/slide" Target="slides/slide220.xml"/><Relationship Id="rId228" Type="http://schemas.openxmlformats.org/officeDocument/2006/relationships/slide" Target="slides/slide221.xml"/><Relationship Id="rId229" Type="http://schemas.openxmlformats.org/officeDocument/2006/relationships/slide" Target="slides/slide222.xml"/><Relationship Id="rId230" Type="http://schemas.openxmlformats.org/officeDocument/2006/relationships/slide" Target="slides/slide223.xml"/><Relationship Id="rId231" Type="http://schemas.openxmlformats.org/officeDocument/2006/relationships/slide" Target="slides/slide224.xml"/><Relationship Id="rId232" Type="http://schemas.openxmlformats.org/officeDocument/2006/relationships/slide" Target="slides/slide2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IN" sz="200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IN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IN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21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IN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22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7B3161B-2E70-41B8-9A18-109D763CAF73}" type="slidenum">
              <a:rPr lang="en-IN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08.xml.rels><?xml version="1.0" encoding="UTF-8"?>
<Relationships xmlns="http://schemas.openxmlformats.org/package/2006/relationships"><Relationship Id="rId1" Type="http://schemas.openxmlformats.org/officeDocument/2006/relationships/slide" Target="../slides/slide108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73.xml.rels><?xml version="1.0" encoding="UTF-8"?>
<Relationships xmlns="http://schemas.openxmlformats.org/package/2006/relationships"><Relationship Id="rId1" Type="http://schemas.openxmlformats.org/officeDocument/2006/relationships/slide" Target="../slides/slide73.xml"/><Relationship Id="rId2" Type="http://schemas.openxmlformats.org/officeDocument/2006/relationships/notesMaster" Target="../notesMasters/notesMaster1.xml"/>
</Relationships>
</file>

<file path=ppt/notesSlides/_rels/notesSlide74.xml.rels><?xml version="1.0" encoding="UTF-8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
</Relationships>
</file>

<file path=ppt/notesSlides/_rels/notesSlide75.xml.rels><?xml version="1.0" encoding="UTF-8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
</Relationships>
</file>

<file path=ppt/notesSlides/_rels/notesSlide76.xml.rels><?xml version="1.0" encoding="UTF-8"?>
<Relationships xmlns="http://schemas.openxmlformats.org/package/2006/relationships"><Relationship Id="rId1" Type="http://schemas.openxmlformats.org/officeDocument/2006/relationships/slide" Target="../slides/slide76.xml"/><Relationship Id="rId2" Type="http://schemas.openxmlformats.org/officeDocument/2006/relationships/notesMaster" Target="../notesMasters/notesMaster1.xml"/>
</Relationships>
</file>

<file path=ppt/notesSlides/_rels/notesSlide77.xml.rels><?xml version="1.0" encoding="UTF-8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
</Relationships>
</file>

<file path=ppt/notesSlides/_rels/notesSlide78.xml.rels><?xml version="1.0" encoding="UTF-8"?>
<Relationships xmlns="http://schemas.openxmlformats.org/package/2006/relationships"><Relationship Id="rId1" Type="http://schemas.openxmlformats.org/officeDocument/2006/relationships/slide" Target="../slides/slide78.xml"/><Relationship Id="rId2" Type="http://schemas.openxmlformats.org/officeDocument/2006/relationships/notesMaster" Target="../notesMasters/notesMaster1.xml"/>
</Relationships>
</file>

<file path=ppt/notesSlides/_rels/notesSlide79.xml.rels><?xml version="1.0" encoding="UTF-8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84.xml.rels><?xml version="1.0" encoding="UTF-8"?>
<Relationships xmlns="http://schemas.openxmlformats.org/package/2006/relationships"><Relationship Id="rId1" Type="http://schemas.openxmlformats.org/officeDocument/2006/relationships/slide" Target="../slides/slide84.xml"/><Relationship Id="rId2" Type="http://schemas.openxmlformats.org/officeDocument/2006/relationships/notesMaster" Target="../notesMasters/notesMaster1.xml"/>
</Relationships>
</file>

<file path=ppt/notesSlides/_rels/notesSlide85.xml.rels><?xml version="1.0" encoding="UTF-8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
</Relationships>
</file>

<file path=ppt/notesSlides/_rels/notesSlide86.xml.rels><?xml version="1.0" encoding="UTF-8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
</Relationships>
</file>

<file path=ppt/notesSlides/_rels/notesSlide87.xml.rels><?xml version="1.0" encoding="UTF-8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_rels/notesSlide96.xml.rels><?xml version="1.0" encoding="UTF-8"?>
<Relationships xmlns="http://schemas.openxmlformats.org/package/2006/relationships"><Relationship Id="rId1" Type="http://schemas.openxmlformats.org/officeDocument/2006/relationships/slide" Target="../slides/slide96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58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58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58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9BFE79D5-2F6C-459B-A010-5005CAF486D4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59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10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PlaceHolder 1"/>
          <p:cNvSpPr>
            <a:spLocks noGrp="1"/>
          </p:cNvSpPr>
          <p:nvPr>
            <p:ph type="body"/>
          </p:nvPr>
        </p:nvSpPr>
        <p:spPr>
          <a:xfrm>
            <a:off x="687240" y="4416480"/>
            <a:ext cx="550656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  <p:sp>
        <p:nvSpPr>
          <p:cNvPr id="1837" name="TextShape 2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EDE1434F-8FE3-4DFF-AE54-C89E375C0EC0}" type="slidenum"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59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59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59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88CF7CAA-0E34-4637-A623-9AB2FD0C467C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59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59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59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59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B131B422-E7DA-4C55-9F25-2F7A93DBFB9B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0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0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0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0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28A228E4-EF11-44F2-9343-7A63F6F2B4D6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0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0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0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0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38E72887-E6EF-4894-A883-F2D4B19F5AED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1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1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1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1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2ED78AD2-B461-4A5F-8DC0-9FEF3A33E13E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1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1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1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1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A38FCCEF-B48A-43D0-8EE1-C2D80EBF7B79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2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2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2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2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08F82DA7-68D5-4607-8303-BF0B48FD6337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2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2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2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2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6CD161C0-0A10-4543-880C-F39D34AAC0E6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30" name="PlaceHolder 5"/>
          <p:cNvSpPr>
            <a:spLocks noGrp="1"/>
          </p:cNvSpPr>
          <p:nvPr>
            <p:ph type="body"/>
          </p:nvPr>
        </p:nvSpPr>
        <p:spPr>
          <a:xfrm>
            <a:off x="687240" y="4416480"/>
            <a:ext cx="550656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3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3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3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0D67F1F6-D300-44C0-926D-817C72342355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3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3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3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3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12113918-9A69-46F8-A540-74416FA91974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4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4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4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4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20796D1D-15D6-4D01-A7B5-CA9A109F485F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4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4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4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4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BA2909F8-3B59-4E9C-9DFE-4EAEA09A0AF1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5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5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5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5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489362E8-EE03-4526-A7DB-5AFC51E74ADB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5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5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5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5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1C87FB7D-E870-449E-8110-D8E5960D5A80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6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6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6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6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27F16778-25C3-469B-B211-E66A21EB0B6D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6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6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6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6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1E3D0F94-B86A-4149-8646-1068F1321201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7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7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7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7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57896763-6414-41C3-95EE-D3C64570D09B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7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7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7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7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1FC048AF-F4FF-4DAD-855F-AE7FC22B0F79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8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8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8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8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0B3EAE8D-6265-4ED5-AE43-C19DDE534538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8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8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8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8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410E8787-204B-49D6-A76F-9731C19A8475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9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9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9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9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941C418B-BD15-4F70-B813-2B6483EA68CE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69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69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69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69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3295BD50-43A7-4BCE-9D19-79B1F41CF79C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0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56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56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56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0C2935DC-F8C0-4F68-AA83-801A56C01C19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56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0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0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0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08BF44DC-FA7A-4348-A54D-232AF4308D77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0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0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0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0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75BF6FFD-56FE-47E9-BBB8-26427058852E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1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1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1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1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78EFB4A9-AE10-4BF1-A0EB-CCD8636A82FD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1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1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1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1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76B2E8C2-70E3-4ED9-A445-1BCF9009A1B4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2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56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56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56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D67C2884-888A-4985-B3E5-A4344F184209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57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2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2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2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21653BF0-7258-4E11-B795-B06153B46044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2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2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2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2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AFEFCB60-51AA-4C0C-87AF-705349A7D7AA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30" name="PlaceHolder 5"/>
          <p:cNvSpPr>
            <a:spLocks noGrp="1"/>
          </p:cNvSpPr>
          <p:nvPr>
            <p:ph type="body"/>
          </p:nvPr>
        </p:nvSpPr>
        <p:spPr>
          <a:xfrm>
            <a:off x="687240" y="4416480"/>
            <a:ext cx="550656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3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3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3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9D4D187B-4246-43B3-9DA8-356C46421839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3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3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3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3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527126E3-4751-4FF6-97F2-80FB5A23385B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4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57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57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57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3BEF2EE6-5A1A-4CFC-AB33-DCED7277FE5B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57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4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4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4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83D84974-2595-4A15-8F9D-5A71A9E555ED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4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4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4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4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87A8678C-720D-46D7-B85E-0D475336246C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5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5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5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5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EB57122F-80E5-4E31-9620-64025F550D27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5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5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5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5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4E59B1DB-5852-46D1-87D3-6033207E491F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6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6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6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6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65A91D56-A419-48C8-98E9-3A955FFA81FB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6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6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6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6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96C5B6F2-DFE3-43A8-89B6-C7822E10CFC0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7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7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7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7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4035A9CA-60B1-494E-AA2D-E84816D092E1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7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7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7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7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55F60640-F499-46F6-B40C-378106F1D4E1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8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8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8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8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33988495-6EFE-4B27-B1D9-47D51EED9AF7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85" name="PlaceHolder 5"/>
          <p:cNvSpPr>
            <a:spLocks noGrp="1"/>
          </p:cNvSpPr>
          <p:nvPr>
            <p:ph type="body"/>
          </p:nvPr>
        </p:nvSpPr>
        <p:spPr>
          <a:xfrm>
            <a:off x="687240" y="4416480"/>
            <a:ext cx="550656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8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8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8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A4FDF89F-1CDF-4834-906D-003658CC7CFA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9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9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9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9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5AEED1A7-6AED-4BBA-BD93-24DE7D3FB1A4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79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79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79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79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ED9520CB-0138-4BB8-BB26-C308EDAB4F29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80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80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80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80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70A19253-4185-448E-ADC6-18AF238F3FD3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80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7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80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80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80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94A4D366-4AC2-4A53-8D1E-598C9755BC88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81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57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57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57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871BC169-C211-459B-A29F-1D7430E33C07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58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8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81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81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81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11069EA1-DAC3-482D-BDAF-6E5D7B5B0586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81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8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81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81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81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6BD58921-6559-466A-956B-759BEF65AD5D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82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8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82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82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82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5238E093-E4EA-4E4C-A844-BCA98941C40D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82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8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827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828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829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43FDF7B0-DD14-402A-BE5A-D9280CECD6B2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830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58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58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58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57D6BD4B-114C-47A6-8AAE-48CA783FEAC5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585" name="PlaceHolder 5"/>
          <p:cNvSpPr>
            <a:spLocks noGrp="1"/>
          </p:cNvSpPr>
          <p:nvPr>
            <p:ph type="body"/>
          </p:nvPr>
        </p:nvSpPr>
        <p:spPr>
          <a:xfrm>
            <a:off x="687960" y="4415400"/>
            <a:ext cx="550584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notesSlides/notesSlide9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TextShape 1"/>
          <p:cNvSpPr txBox="1"/>
          <p:nvPr/>
        </p:nvSpPr>
        <p:spPr>
          <a:xfrm>
            <a:off x="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  <a:ea typeface="+mn-ea"/>
              </a:rPr>
              <a:t>*</a:t>
            </a:r>
            <a:endParaRPr/>
          </a:p>
        </p:txBody>
      </p:sp>
      <p:sp>
        <p:nvSpPr>
          <p:cNvPr id="1832" name="TextShape 2"/>
          <p:cNvSpPr txBox="1"/>
          <p:nvPr/>
        </p:nvSpPr>
        <p:spPr>
          <a:xfrm>
            <a:off x="3897360" y="0"/>
            <a:ext cx="2982600" cy="464760"/>
          </a:xfrm>
          <a:prstGeom prst="rect">
            <a:avLst/>
          </a:prstGeom>
        </p:spPr>
        <p:txBody>
          <a:bodyPr lIns="92520" rIns="92520" tIns="46080" bIns="46080"/>
          <a:p>
            <a:pPr algn="r"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07/16/96</a:t>
            </a:r>
            <a:endParaRPr/>
          </a:p>
        </p:txBody>
      </p:sp>
      <p:sp>
        <p:nvSpPr>
          <p:cNvPr id="1833" name="TextShape 3"/>
          <p:cNvSpPr txBox="1"/>
          <p:nvPr/>
        </p:nvSpPr>
        <p:spPr>
          <a:xfrm>
            <a:off x="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>
              <a:lnSpc>
                <a:spcPct val="100000"/>
              </a:lnSpc>
            </a:pPr>
            <a:r>
              <a:rPr lang="en-IN" sz="1200">
                <a:solidFill>
                  <a:srgbClr val="000000"/>
                </a:solidFill>
                <a:latin typeface="Calibri"/>
              </a:rPr>
              <a:t>(c) 2007 National Academy for Software Development - http://academy.devbg.org. All rights reserved. Unauthorized copying or re-distribution is strictly prohibited.*</a:t>
            </a:r>
            <a:endParaRPr/>
          </a:p>
        </p:txBody>
      </p:sp>
      <p:sp>
        <p:nvSpPr>
          <p:cNvPr id="1834" name="TextShape 4"/>
          <p:cNvSpPr txBox="1"/>
          <p:nvPr/>
        </p:nvSpPr>
        <p:spPr>
          <a:xfrm>
            <a:off x="3897360" y="8829720"/>
            <a:ext cx="2982600" cy="464760"/>
          </a:xfrm>
          <a:prstGeom prst="rect">
            <a:avLst/>
          </a:prstGeom>
        </p:spPr>
        <p:txBody>
          <a:bodyPr lIns="92520" rIns="92520" tIns="46080" bIns="46080" anchor="b"/>
          <a:p>
            <a:pPr algn="r">
              <a:lnSpc>
                <a:spcPct val="100000"/>
              </a:lnSpc>
            </a:pPr>
            <a:fld id="{11232DCF-4FBB-412E-922F-38F8EF5D7846}" type="slidenum">
              <a:rPr lang="en-IN" sz="1200">
                <a:solidFill>
                  <a:srgbClr val="000000"/>
                </a:solidFill>
                <a:latin typeface="Calibri"/>
              </a:rPr>
              <a:t>&lt;number&gt;</a:t>
            </a:fld>
            <a:r>
              <a:rPr lang="en-IN" sz="1200">
                <a:solidFill>
                  <a:srgbClr val="000000"/>
                </a:solidFill>
                <a:latin typeface="Calibri"/>
              </a:rPr>
              <a:t>##</a:t>
            </a:r>
            <a:endParaRPr/>
          </a:p>
        </p:txBody>
      </p:sp>
      <p:sp>
        <p:nvSpPr>
          <p:cNvPr id="1835" name="PlaceHolder 5"/>
          <p:cNvSpPr>
            <a:spLocks noGrp="1"/>
          </p:cNvSpPr>
          <p:nvPr>
            <p:ph type="body"/>
          </p:nvPr>
        </p:nvSpPr>
        <p:spPr>
          <a:xfrm>
            <a:off x="687240" y="4416480"/>
            <a:ext cx="5506560" cy="4182840"/>
          </a:xfrm>
          <a:prstGeom prst="rect">
            <a:avLst/>
          </a:prstGeom>
        </p:spPr>
        <p:txBody>
          <a:bodyPr lIns="92520" rIns="92520" tIns="46080" bIns="46080"/>
          <a:p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228600" y="1066680"/>
            <a:ext cx="8686440" cy="563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1828800" y="76320"/>
            <a:ext cx="7086240" cy="42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228600" y="1066680"/>
            <a:ext cx="8686440" cy="563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228600" y="1066680"/>
            <a:ext cx="8686440" cy="563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1828800" y="76320"/>
            <a:ext cx="7086240" cy="42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228600" y="1066680"/>
            <a:ext cx="8686440" cy="563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1828800" y="76320"/>
            <a:ext cx="7086240" cy="42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  <p:pic>
        <p:nvPicPr>
          <p:cNvPr id="17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228600" y="1066680"/>
            <a:ext cx="8686440" cy="5638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1828800" y="76320"/>
            <a:ext cx="7086240" cy="42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1828800" y="76320"/>
            <a:ext cx="7086240" cy="4238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38240" y="1066680"/>
            <a:ext cx="7066440" cy="56383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2860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56383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9640" y="401184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4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22860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9640" y="1066680"/>
            <a:ext cx="42386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228600" y="4011840"/>
            <a:ext cx="8686440" cy="268920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1" name="CustomShape 2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2" name="Picture 10" descr="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3" name="CustomShape 3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4" name="CustomShape 4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5" name="Picture 10" descr="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6" name="PlaceHolder 5"/>
          <p:cNvSpPr>
            <a:spLocks noGrp="1"/>
          </p:cNvSpPr>
          <p:nvPr>
            <p:ph type="title"/>
          </p:nvPr>
        </p:nvSpPr>
        <p:spPr>
          <a:xfrm>
            <a:off x="457200" y="1523880"/>
            <a:ext cx="8229240" cy="1523520"/>
          </a:xfrm>
          <a:prstGeom prst="rect">
            <a:avLst/>
          </a:prstGeom>
        </p:spPr>
        <p:txBody>
          <a:bodyPr lIns="90000" rIns="90000" tIns="0" bIns="0" anchor="b"/>
          <a:p>
            <a:pPr algn="r">
              <a:lnSpc>
                <a:spcPts val="1905"/>
              </a:lnSpc>
            </a:pPr>
            <a:r>
              <a:rPr b="1" lang="en-US" sz="5400">
                <a:solidFill>
                  <a:srgbClr val="d4ff5b"/>
                </a:solidFill>
                <a:latin typeface="Corbel"/>
              </a:rPr>
              <a:t>Click to edit the title text formatPresentation Title</a:t>
            </a:r>
            <a:endParaRPr/>
          </a:p>
        </p:txBody>
      </p:sp>
      <p:sp>
        <p:nvSpPr>
          <p:cNvPr id="7" name="Line 6"/>
          <p:cNvSpPr/>
          <p:nvPr/>
        </p:nvSpPr>
        <p:spPr>
          <a:xfrm>
            <a:off x="2666880" y="4114800"/>
            <a:ext cx="6248520" cy="0"/>
          </a:xfrm>
          <a:prstGeom prst="line">
            <a:avLst/>
          </a:prstGeom>
          <a:ln w="38160">
            <a:solidFill>
              <a:srgbClr val="daedf2"/>
            </a:solidFill>
            <a:round/>
          </a:ln>
        </p:spPr>
      </p:sp>
      <p:sp>
        <p:nvSpPr>
          <p:cNvPr id="8" name="PlaceHolder 7"/>
          <p:cNvSpPr>
            <a:spLocks noGrp="1"/>
          </p:cNvSpPr>
          <p:nvPr>
            <p:ph type="body"/>
          </p:nvPr>
        </p:nvSpPr>
        <p:spPr>
          <a:xfrm>
            <a:off x="457200" y="5223960"/>
            <a:ext cx="3352320" cy="113313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Seventh Outline LevelAuthor Name</a:t>
            </a:r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body"/>
          </p:nvPr>
        </p:nvSpPr>
        <p:spPr>
          <a:xfrm>
            <a:off x="457200" y="5757480"/>
            <a:ext cx="2090520" cy="187714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>
                <a:solidFill>
                  <a:srgbClr val="0efe58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>
                <a:solidFill>
                  <a:srgbClr val="0efe58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>
                <a:solidFill>
                  <a:srgbClr val="0efe58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>
                <a:solidFill>
                  <a:srgbClr val="0efe58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>
                <a:solidFill>
                  <a:srgbClr val="0efe58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>
                <a:solidFill>
                  <a:srgbClr val="0efe58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efe58"/>
                </a:solidFill>
                <a:latin typeface="Corbel"/>
              </a:rPr>
              <a:t>Seventh Outline LevelTelerik Corporation</a:t>
            </a:r>
            <a:endParaRPr/>
          </a:p>
        </p:txBody>
      </p:sp>
      <p:sp>
        <p:nvSpPr>
          <p:cNvPr id="10" name="PlaceHolder 9"/>
          <p:cNvSpPr>
            <a:spLocks noGrp="1"/>
          </p:cNvSpPr>
          <p:nvPr>
            <p:ph type="body"/>
          </p:nvPr>
        </p:nvSpPr>
        <p:spPr>
          <a:xfrm>
            <a:off x="457200" y="6062400"/>
            <a:ext cx="1707480" cy="194101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1600">
                <a:solidFill>
                  <a:srgbClr val="77b300"/>
                </a:solidFill>
                <a:latin typeface="Corbel"/>
              </a:rPr>
              <a:t>Seventh Outline Level</a:t>
            </a:r>
            <a:r>
              <a:rPr b="1" lang="en-US" sz="1600" u="sng">
                <a:solidFill>
                  <a:srgbClr val="77b300"/>
                </a:solidFill>
                <a:latin typeface="Corbel"/>
              </a:rPr>
              <a:t>www.telerik.com</a:t>
            </a:r>
            <a:endParaRPr/>
          </a:p>
        </p:txBody>
      </p:sp>
      <p:sp>
        <p:nvSpPr>
          <p:cNvPr id="11" name="Line 10"/>
          <p:cNvSpPr/>
          <p:nvPr/>
        </p:nvSpPr>
        <p:spPr>
          <a:xfrm>
            <a:off x="2666880" y="4114800"/>
            <a:ext cx="6248520" cy="0"/>
          </a:xfrm>
          <a:prstGeom prst="line">
            <a:avLst/>
          </a:prstGeom>
          <a:ln w="38160">
            <a:solidFill>
              <a:srgbClr val="daedf2"/>
            </a:solidFill>
            <a:round/>
          </a:ln>
        </p:spPr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47" name="CustomShape 2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48" name="Picture 10" descr="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49" name="CustomShape 3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50" name="CustomShape 4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51" name="Picture 10" descr="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52" name="PlaceHolder 5"/>
          <p:cNvSpPr>
            <a:spLocks noGrp="1"/>
          </p:cNvSpPr>
          <p:nvPr>
            <p:ph type="title"/>
          </p:nvPr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Click to edit the title text formatSlide Title</a:t>
            </a:r>
            <a:endParaRPr/>
          </a:p>
        </p:txBody>
      </p:sp>
      <p:sp>
        <p:nvSpPr>
          <p:cNvPr id="53" name="PlaceHolder 6"/>
          <p:cNvSpPr>
            <a:spLocks noGrp="1"/>
          </p:cNvSpPr>
          <p:nvPr>
            <p:ph type="body"/>
          </p:nvPr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Seventh Outline LevelFirst Level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Wingdings 2" charset="2"/>
              <a:buChar char=""/>
            </a:pPr>
            <a:r>
              <a:rPr b="1" lang="en-US" sz="2600">
                <a:solidFill>
                  <a:srgbClr val="ebffc2"/>
                </a:solidFill>
                <a:latin typeface="Corbel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Wingdings 2" charset="2"/>
              <a:buChar char=""/>
            </a:pPr>
            <a:r>
              <a:rPr b="1" lang="en-US" sz="2400">
                <a:solidFill>
                  <a:srgbClr val="ebffc2"/>
                </a:solidFill>
                <a:latin typeface="Corbel"/>
              </a:rPr>
              <a:t>Fifth level</a:t>
            </a:r>
            <a:endParaRPr/>
          </a:p>
        </p:txBody>
      </p:sp>
      <p:sp>
        <p:nvSpPr>
          <p:cNvPr id="54" name="PlaceHolder 7"/>
          <p:cNvSpPr>
            <a:spLocks noGrp="1"/>
          </p:cNvSpPr>
          <p:nvPr>
            <p:ph type="sldNum"/>
          </p:nvPr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97DB14C-79EA-4C2B-9B0C-62FF698D469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90" name="CustomShape 2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91" name="Picture 10" descr="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92" name="CustomShape 3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93" name="CustomShape 4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94" name="Picture 10" descr="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95" name="PlaceHolder 5"/>
          <p:cNvSpPr>
            <a:spLocks noGrp="1"/>
          </p:cNvSpPr>
          <p:nvPr>
            <p:ph type="title"/>
          </p:nvPr>
        </p:nvSpPr>
        <p:spPr>
          <a:xfrm>
            <a:off x="609480" y="2743200"/>
            <a:ext cx="7924320" cy="6854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Click to edit the title text formatSection Title</a:t>
            </a:r>
            <a:endParaRPr/>
          </a:p>
        </p:txBody>
      </p:sp>
      <p:sp>
        <p:nvSpPr>
          <p:cNvPr id="96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b="1" lang="en-US" sz="3200"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2800"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2600"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2400"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2000"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2000">
                <a:latin typeface="Corbe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b="1" lang="en-US" sz="2000">
                <a:latin typeface="Corbe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132" name="CustomShape 2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133" name="Picture 10" descr="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134" name="CustomShape 3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135" name="CustomShape 4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136" name="Picture 10" descr="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137" name="PlaceHolder 5"/>
          <p:cNvSpPr>
            <a:spLocks noGrp="1"/>
          </p:cNvSpPr>
          <p:nvPr>
            <p:ph type="title"/>
          </p:nvPr>
        </p:nvSpPr>
        <p:spPr>
          <a:xfrm>
            <a:off x="2411280" y="71280"/>
            <a:ext cx="6552720" cy="90936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Click to edit the title text formatClick to edit Master title style</a:t>
            </a:r>
            <a:endParaRPr/>
          </a:p>
        </p:txBody>
      </p:sp>
      <p:sp>
        <p:nvSpPr>
          <p:cNvPr id="138" name="PlaceHolder 6"/>
          <p:cNvSpPr>
            <a:spLocks noGrp="1"/>
          </p:cNvSpPr>
          <p:nvPr>
            <p:ph type="body"/>
          </p:nvPr>
        </p:nvSpPr>
        <p:spPr>
          <a:xfrm>
            <a:off x="324000" y="1268280"/>
            <a:ext cx="4171680" cy="53287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f5ffe0"/>
                </a:solidFill>
                <a:latin typeface="Corbe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e0"/>
                </a:solidFill>
                <a:latin typeface="Corbel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Wingdings 2" charset="2"/>
              <a:buChar char=""/>
            </a:pPr>
            <a:r>
              <a:rPr b="1" lang="en-US" sz="2600">
                <a:solidFill>
                  <a:srgbClr val="f5ffe0"/>
                </a:solidFill>
                <a:latin typeface="Corbel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Wingdings 2" charset="2"/>
              <a:buChar char=""/>
            </a:pPr>
            <a:r>
              <a:rPr b="1" lang="en-US" sz="2400">
                <a:solidFill>
                  <a:srgbClr val="f5ffe0"/>
                </a:solidFill>
                <a:latin typeface="Corbel"/>
              </a:rPr>
              <a:t>Fifth level</a:t>
            </a:r>
            <a:endParaRPr/>
          </a:p>
        </p:txBody>
      </p:sp>
      <p:sp>
        <p:nvSpPr>
          <p:cNvPr id="139" name="PlaceHolder 7"/>
          <p:cNvSpPr>
            <a:spLocks noGrp="1"/>
          </p:cNvSpPr>
          <p:nvPr>
            <p:ph type="body"/>
          </p:nvPr>
        </p:nvSpPr>
        <p:spPr>
          <a:xfrm>
            <a:off x="4648320" y="1268280"/>
            <a:ext cx="4171680" cy="53287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f5ffe0"/>
                </a:solidFill>
                <a:latin typeface="Corbel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e0"/>
                </a:solidFill>
                <a:latin typeface="Corbel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Wingdings 2" charset="2"/>
              <a:buChar char=""/>
            </a:pPr>
            <a:r>
              <a:rPr b="1" lang="en-US" sz="2600">
                <a:solidFill>
                  <a:srgbClr val="f5ffe0"/>
                </a:solidFill>
                <a:latin typeface="Corbel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Wingdings 2" charset="2"/>
              <a:buChar char=""/>
            </a:pPr>
            <a:r>
              <a:rPr b="1" lang="en-US" sz="2400">
                <a:solidFill>
                  <a:srgbClr val="f5ffe0"/>
                </a:solidFill>
                <a:latin typeface="Corbel"/>
              </a:rPr>
              <a:t>Fifth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175" name="CustomShape 2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176" name="Picture 10" descr=""/>
          <p:cNvPicPr/>
          <p:nvPr/>
        </p:nvPicPr>
        <p:blipFill>
          <a:blip r:embed="rId2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177" name="CustomShape 3"/>
          <p:cNvSpPr/>
          <p:nvPr/>
        </p:nvSpPr>
        <p:spPr>
          <a:xfrm rot="10800000">
            <a:off x="360" y="411480"/>
            <a:ext cx="9143640" cy="556236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262626"/>
              </a:gs>
            </a:gsLst>
            <a:lin ang="4800000"/>
          </a:gradFill>
          <a:ln w="31680">
            <a:noFill/>
          </a:ln>
        </p:spPr>
      </p:sp>
      <p:sp>
        <p:nvSpPr>
          <p:cNvPr id="178" name="CustomShape 4"/>
          <p:cNvSpPr/>
          <p:nvPr/>
        </p:nvSpPr>
        <p:spPr>
          <a:xfrm rot="10800000">
            <a:off x="360" y="609480"/>
            <a:ext cx="9143640" cy="4480200"/>
          </a:xfrm>
          <a:prstGeom prst="rect">
            <a:avLst/>
          </a:prstGeom>
          <a:gradFill>
            <a:gsLst>
              <a:gs pos="0">
                <a:srgbClr val="000a9e"/>
              </a:gs>
              <a:gs pos="100000">
                <a:srgbClr val="595959"/>
              </a:gs>
            </a:gsLst>
            <a:lin ang="4800000"/>
          </a:gradFill>
          <a:ln w="31680">
            <a:noFill/>
          </a:ln>
        </p:spPr>
      </p:sp>
      <p:pic>
        <p:nvPicPr>
          <p:cNvPr id="179" name="Picture 10" descr=""/>
          <p:cNvPicPr/>
          <p:nvPr/>
        </p:nvPicPr>
        <p:blipFill>
          <a:blip r:embed="rId3">
            <a:lum bright="-20000"/>
          </a:blip>
          <a:stretch>
            <a:fillRect/>
          </a:stretch>
        </p:blipFill>
        <p:spPr>
          <a:xfrm>
            <a:off x="152280" y="304920"/>
            <a:ext cx="1599840" cy="389160"/>
          </a:xfrm>
          <a:prstGeom prst="rect">
            <a:avLst/>
          </a:prstGeom>
          <a:ln w="9360">
            <a:noFill/>
          </a:ln>
        </p:spPr>
      </p:pic>
      <p:sp>
        <p:nvSpPr>
          <p:cNvPr id="180" name="PlaceHolder 5"/>
          <p:cNvSpPr>
            <a:spLocks noGrp="1"/>
          </p:cNvSpPr>
          <p:nvPr>
            <p:ph type="title"/>
          </p:nvPr>
        </p:nvSpPr>
        <p:spPr>
          <a:xfrm>
            <a:off x="2411280" y="71280"/>
            <a:ext cx="6552720" cy="90936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ts val="1552"/>
              </a:lnSpc>
            </a:pPr>
            <a:r>
              <a:rPr b="1" lang="en-US" sz="4400">
                <a:solidFill>
                  <a:srgbClr val="ccff33"/>
                </a:solidFill>
                <a:latin typeface="Corbel"/>
              </a:rPr>
              <a:t>Click to edit the title text formatClick to edit Master title style</a:t>
            </a:r>
            <a:endParaRPr/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324000" y="1268280"/>
            <a:ext cx="8496000" cy="532872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 sz="2500">
                <a:solidFill>
                  <a:srgbClr val="ebffc2"/>
                </a:solidFill>
                <a:latin typeface="Corbe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500">
                <a:solidFill>
                  <a:srgbClr val="ebffc2"/>
                </a:solidFill>
                <a:latin typeface="Corbe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500">
                <a:solidFill>
                  <a:srgbClr val="ebffc2"/>
                </a:solidFill>
                <a:latin typeface="Corbe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500">
                <a:solidFill>
                  <a:srgbClr val="ebffc2"/>
                </a:solidFill>
                <a:latin typeface="Corbe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500">
                <a:solidFill>
                  <a:srgbClr val="ebffc2"/>
                </a:solidFill>
                <a:latin typeface="Corbe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500">
                <a:solidFill>
                  <a:srgbClr val="ebffc2"/>
                </a:solidFill>
                <a:latin typeface="Corbel"/>
              </a:rPr>
              <a:t>Sixth Outline Level</a:t>
            </a:r>
            <a:endParaRPr/>
          </a:p>
          <a:p>
            <a:pPr>
              <a:lnSpc>
                <a:spcPct val="100000"/>
              </a:lnSpc>
            </a:pPr>
            <a:r>
              <a:rPr lang="en-US" sz="2500">
                <a:solidFill>
                  <a:srgbClr val="ebffc2"/>
                </a:solidFill>
                <a:latin typeface="Corbel"/>
              </a:rPr>
              <a:t>Seventh Outline LevelClick icon to add table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0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1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10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8.xml"/>
</Relationships>
</file>

<file path=ppt/slides/_rels/slide1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3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1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5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1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
</Relationships>
</file>

<file path=ppt/slides/_rels/slide1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8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139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1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5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1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1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15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158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159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jpeg"/><Relationship Id="rId7" Type="http://schemas.openxmlformats.org/officeDocument/2006/relationships/image" Target="../media/image90.png"/><Relationship Id="rId8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60.xml.rels><?xml version="1.0" encoding="UTF-8"?>
<Relationships xmlns="http://schemas.openxmlformats.org/package/2006/relationships"><Relationship Id="rId1" Type="http://schemas.openxmlformats.org/officeDocument/2006/relationships/image" Target="../media/image91.gif"/><Relationship Id="rId2" Type="http://schemas.openxmlformats.org/officeDocument/2006/relationships/slideLayout" Target="../slideLayouts/slideLayout13.xml"/>
</Relationships>
</file>

<file path=ppt/slides/_rels/slide161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slideLayout" Target="../slideLayouts/slideLayout13.xml"/>
</Relationships>
</file>

<file path=ppt/slides/_rels/slide1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3.xml.rels><?xml version="1.0" encoding="UTF-8"?>
<Relationships xmlns="http://schemas.openxmlformats.org/package/2006/relationships"><Relationship Id="rId1" Type="http://schemas.openxmlformats.org/officeDocument/2006/relationships/image" Target="../media/image93.gif"/><Relationship Id="rId2" Type="http://schemas.openxmlformats.org/officeDocument/2006/relationships/image" Target="../media/image94.png"/><Relationship Id="rId3" Type="http://schemas.openxmlformats.org/officeDocument/2006/relationships/image" Target="../media/image95.gif"/><Relationship Id="rId4" Type="http://schemas.openxmlformats.org/officeDocument/2006/relationships/image" Target="../media/image96.jpeg"/><Relationship Id="rId5" Type="http://schemas.openxmlformats.org/officeDocument/2006/relationships/slideLayout" Target="../slideLayouts/slideLayout26.xml"/>
</Relationships>
</file>

<file path=ppt/slides/_rels/slide1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6.xml.rels><?xml version="1.0" encoding="UTF-8"?>
<Relationships xmlns="http://schemas.openxmlformats.org/package/2006/relationships"><Relationship Id="rId1" Type="http://schemas.openxmlformats.org/officeDocument/2006/relationships/image" Target="../media/image97.gif"/><Relationship Id="rId2" Type="http://schemas.openxmlformats.org/officeDocument/2006/relationships/image" Target="../media/image98.jpeg"/><Relationship Id="rId3" Type="http://schemas.openxmlformats.org/officeDocument/2006/relationships/image" Target="../media/image99.jpeg"/><Relationship Id="rId4" Type="http://schemas.openxmlformats.org/officeDocument/2006/relationships/slideLayout" Target="../slideLayouts/slideLayout26.xml"/>
</Relationships>
</file>

<file path=ppt/slides/_rels/slide1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0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171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slideLayout" Target="../slideLayouts/slideLayout13.xml"/>
</Relationships>
</file>

<file path=ppt/slides/_rels/slide1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4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13.xml"/>
</Relationships>
</file>

<file path=ppt/slides/_rels/slide175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13.xml"/>
</Relationships>
</file>

<file path=ppt/slides/_rels/slide17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slideLayout" Target="../slideLayouts/slideLayout26.xml"/>
</Relationships>
</file>

<file path=ppt/slides/_rels/slide1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
</Relationships>
</file>

<file path=ppt/slides/_rels/slide1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4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13.xml"/>
</Relationships>
</file>

<file path=ppt/slides/_rels/slide18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3.xml"/>
</Relationships>
</file>

<file path=ppt/slides/_rels/slide1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7.xml.rels><?xml version="1.0" encoding="UTF-8"?>
<Relationships xmlns="http://schemas.openxmlformats.org/package/2006/relationships"><Relationship Id="rId1" Type="http://schemas.openxmlformats.org/officeDocument/2006/relationships/image" Target="../media/image110.jpeg"/><Relationship Id="rId2" Type="http://schemas.openxmlformats.org/officeDocument/2006/relationships/slideLayout" Target="../slideLayouts/slideLayout13.xml"/>
</Relationships>
</file>

<file path=ppt/slides/_rels/slide1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9.xml.rels><?xml version="1.0" encoding="UTF-8"?>
<Relationships xmlns="http://schemas.openxmlformats.org/package/2006/relationships"><Relationship Id="rId1" Type="http://schemas.openxmlformats.org/officeDocument/2006/relationships/image" Target="../media/image111.png"/><Relationship Id="rId2" Type="http://schemas.openxmlformats.org/officeDocument/2006/relationships/image" Target="../media/image112.png"/><Relationship Id="rId3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2.xml.rels><?xml version="1.0" encoding="UTF-8"?>
<Relationships xmlns="http://schemas.openxmlformats.org/package/2006/relationships"><Relationship Id="rId1" Type="http://schemas.openxmlformats.org/officeDocument/2006/relationships/image" Target="../media/image113.png"/><Relationship Id="rId2" Type="http://schemas.openxmlformats.org/officeDocument/2006/relationships/slideLayout" Target="../slideLayouts/slideLayout26.xml"/>
</Relationships>
</file>

<file path=ppt/slides/_rels/slide1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7.xml.rels><?xml version="1.0" encoding="UTF-8"?>
<Relationships xmlns="http://schemas.openxmlformats.org/package/2006/relationships"><Relationship Id="rId1" Type="http://schemas.openxmlformats.org/officeDocument/2006/relationships/image" Target="../media/image114.png"/><Relationship Id="rId2" Type="http://schemas.openxmlformats.org/officeDocument/2006/relationships/slideLayout" Target="../slideLayouts/slideLayout13.xml"/>
</Relationships>
</file>

<file path=ppt/slides/_rels/slide1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00.xml.rels><?xml version="1.0" encoding="UTF-8"?>
<Relationships xmlns="http://schemas.openxmlformats.org/package/2006/relationships"><Relationship Id="rId1" Type="http://schemas.openxmlformats.org/officeDocument/2006/relationships/image" Target="../media/image115.png"/><Relationship Id="rId2" Type="http://schemas.openxmlformats.org/officeDocument/2006/relationships/slideLayout" Target="../slideLayouts/slideLayout26.xml"/>
</Relationships>
</file>

<file path=ppt/slides/_rels/slide20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3.xml.rels><?xml version="1.0" encoding="UTF-8"?>
<Relationships xmlns="http://schemas.openxmlformats.org/package/2006/relationships"><Relationship Id="rId1" Type="http://schemas.openxmlformats.org/officeDocument/2006/relationships/image" Target="../media/image116.jpeg"/><Relationship Id="rId2" Type="http://schemas.openxmlformats.org/officeDocument/2006/relationships/image" Target="../media/image117.jpeg"/><Relationship Id="rId3" Type="http://schemas.openxmlformats.org/officeDocument/2006/relationships/slideLayout" Target="../slideLayouts/slideLayout13.xml"/>
</Relationships>
</file>

<file path=ppt/slides/_rels/slide20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6.xml.rels><?xml version="1.0" encoding="UTF-8"?>
<Relationships xmlns="http://schemas.openxmlformats.org/package/2006/relationships"><Relationship Id="rId1" Type="http://schemas.openxmlformats.org/officeDocument/2006/relationships/image" Target="../media/image118.png"/><Relationship Id="rId2" Type="http://schemas.openxmlformats.org/officeDocument/2006/relationships/slideLayout" Target="../slideLayouts/slideLayout13.xml"/>
</Relationships>
</file>

<file path=ppt/slides/_rels/slide207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gif"/><Relationship Id="rId4" Type="http://schemas.openxmlformats.org/officeDocument/2006/relationships/slideLayout" Target="../slideLayouts/slideLayout26.xml"/>
</Relationships>
</file>

<file path=ppt/slides/_rels/slide20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21.xml"/>
</Relationships>
</file>

<file path=ppt/slides/_rels/slide21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13.xml"/>
</Relationships>
</file>

<file path=ppt/slides/_rels/slide211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slideLayout" Target="../slideLayouts/slideLayout13.xml"/>
</Relationships>
</file>

<file path=ppt/slides/_rels/slide212.xml.rels><?xml version="1.0" encoding="UTF-8"?>
<Relationships xmlns="http://schemas.openxmlformats.org/package/2006/relationships"><Relationship Id="rId1" Type="http://schemas.openxmlformats.org/officeDocument/2006/relationships/image" Target="../media/image124.png"/><Relationship Id="rId2" Type="http://schemas.openxmlformats.org/officeDocument/2006/relationships/slideLayout" Target="../slideLayouts/slideLayout13.xml"/>
</Relationships>
</file>

<file path=ppt/slides/_rels/slide2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5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slideLayout" Target="../slideLayouts/slideLayout13.xml"/>
</Relationships>
</file>

<file path=ppt/slides/_rels/slide216.xml.rels><?xml version="1.0" encoding="UTF-8"?>
<Relationships xmlns="http://schemas.openxmlformats.org/package/2006/relationships"><Relationship Id="rId1" Type="http://schemas.openxmlformats.org/officeDocument/2006/relationships/image" Target="../media/image126.png"/><Relationship Id="rId2" Type="http://schemas.openxmlformats.org/officeDocument/2006/relationships/slideLayout" Target="../slideLayouts/slideLayout13.xml"/>
</Relationships>
</file>

<file path=ppt/slides/_rels/slide2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0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image" Target="../media/image128.png"/><Relationship Id="rId3" Type="http://schemas.openxmlformats.org/officeDocument/2006/relationships/slideLayout" Target="../slideLayouts/slideLayout26.xml"/>
</Relationships>
</file>

<file path=ppt/slides/_rels/slide2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3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3.xml"/>
</Relationships>
</file>

<file path=ppt/slides/_rels/slide2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gif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jpeg"/><Relationship Id="rId3" Type="http://schemas.openxmlformats.org/officeDocument/2006/relationships/image" Target="../media/image54.gif"/><Relationship Id="rId4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slideLayout" Target="../slideLayouts/slideLayout26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59.gif"/><Relationship Id="rId2" Type="http://schemas.openxmlformats.org/officeDocument/2006/relationships/image" Target="../media/image60.gif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slideLayout" Target="../slideLayouts/slideLayout26.xml"/><Relationship Id="rId6" Type="http://schemas.openxmlformats.org/officeDocument/2006/relationships/notesSlide" Target="../notesSlides/notesSlide7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5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6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8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4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5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6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7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image" Target="../media/image64.gif"/><Relationship Id="rId2" Type="http://schemas.openxmlformats.org/officeDocument/2006/relationships/image" Target="../media/image65.gif"/><Relationship Id="rId3" Type="http://schemas.openxmlformats.org/officeDocument/2006/relationships/slideLayout" Target="../slideLayouts/slideLayout26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gif"/><Relationship Id="rId4" Type="http://schemas.openxmlformats.org/officeDocument/2006/relationships/slideLayout" Target="../slideLayouts/slideLayout1.xml"/>
</Relationships>
</file>

<file path=ppt/slides/_rels/slide9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jpe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96.xml"/>
</Relationships>
</file>

<file path=ppt/slides/_rels/slide9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495680" y="2207160"/>
            <a:ext cx="4190760" cy="992880"/>
          </a:xfrm>
          <a:prstGeom prst="rect">
            <a:avLst/>
          </a:prstGeom>
        </p:spPr>
        <p:txBody>
          <a:bodyPr lIns="90000" rIns="90000" tIns="0" bIns="0" anchor="b"/>
          <a:p>
            <a:pPr algn="r">
              <a:lnSpc>
                <a:spcPts val="1905"/>
              </a:lnSpc>
            </a:pPr>
            <a:r>
              <a:rPr b="1" lang="en-US" sz="5400">
                <a:solidFill>
                  <a:srgbClr val="d4ff5b"/>
                </a:solidFill>
                <a:latin typeface="Corbel"/>
              </a:rPr>
              <a:t>HTML Basics</a:t>
            </a:r>
            <a:endParaRPr/>
          </a:p>
        </p:txBody>
      </p:sp>
      <p:sp>
        <p:nvSpPr>
          <p:cNvPr id="222" name="TextShape 2"/>
          <p:cNvSpPr txBox="1"/>
          <p:nvPr/>
        </p:nvSpPr>
        <p:spPr>
          <a:xfrm>
            <a:off x="2666880" y="3240720"/>
            <a:ext cx="5943240" cy="568800"/>
          </a:xfrm>
          <a:prstGeom prst="rect">
            <a:avLst/>
          </a:prstGeom>
        </p:spPr>
        <p:txBody>
          <a:bodyPr lIns="90000" rIns="90000" tIns="0" bIns="0" anchor="ctr"/>
          <a:p>
            <a:pPr algn="r">
              <a:lnSpc>
                <a:spcPct val="100000"/>
              </a:lnSpc>
            </a:pPr>
            <a:r>
              <a:rPr lang="en-IN" sz="2800">
                <a:solidFill>
                  <a:srgbClr val="faf8c8"/>
                </a:solidFill>
                <a:latin typeface="Arial"/>
              </a:rPr>
              <a:t>HTML, Text, Images, Tables</a:t>
            </a:r>
            <a:endParaRPr/>
          </a:p>
        </p:txBody>
      </p:sp>
      <p:sp>
        <p:nvSpPr>
          <p:cNvPr id="223" name="TextShape 3"/>
          <p:cNvSpPr txBox="1"/>
          <p:nvPr/>
        </p:nvSpPr>
        <p:spPr>
          <a:xfrm>
            <a:off x="457200" y="5223960"/>
            <a:ext cx="3352320" cy="5227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deff9b"/>
                </a:solidFill>
                <a:latin typeface="Corbel"/>
              </a:rPr>
              <a:t>Nikolay Kostov</a:t>
            </a:r>
            <a:endParaRPr/>
          </a:p>
        </p:txBody>
      </p:sp>
      <p:sp>
        <p:nvSpPr>
          <p:cNvPr id="224" name="TextShape 4"/>
          <p:cNvSpPr txBox="1"/>
          <p:nvPr/>
        </p:nvSpPr>
        <p:spPr>
          <a:xfrm>
            <a:off x="457200" y="5757480"/>
            <a:ext cx="2090520" cy="6458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efe58"/>
                </a:solidFill>
                <a:latin typeface="Corbel"/>
              </a:rPr>
              <a:t>Telerik Corporation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225" name="TextShape 5"/>
          <p:cNvSpPr txBox="1"/>
          <p:nvPr/>
        </p:nvSpPr>
        <p:spPr>
          <a:xfrm>
            <a:off x="457200" y="6062400"/>
            <a:ext cx="1707480" cy="3380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u="sng">
                <a:solidFill>
                  <a:srgbClr val="76b200"/>
                </a:solidFill>
                <a:latin typeface="Corbel"/>
              </a:rPr>
              <a:t>www.telerik.com</a:t>
            </a:r>
            <a:endParaRPr/>
          </a:p>
        </p:txBody>
      </p:sp>
      <p:pic>
        <p:nvPicPr>
          <p:cNvPr id="22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419720" y="4495680"/>
            <a:ext cx="4114440" cy="1910160"/>
          </a:xfrm>
          <a:prstGeom prst="rect">
            <a:avLst/>
          </a:prstGeom>
          <a:ln>
            <a:solidFill>
              <a:srgbClr val="337d8f"/>
            </a:solidFill>
          </a:ln>
        </p:spPr>
      </p:pic>
      <p:pic>
        <p:nvPicPr>
          <p:cNvPr id="227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9360" y="1295280"/>
            <a:ext cx="2422080" cy="2422080"/>
          </a:xfrm>
          <a:prstGeom prst="rect">
            <a:avLst/>
          </a:prstGeom>
          <a:ln>
            <a:noFill/>
          </a:ln>
        </p:spPr>
      </p:pic>
      <p:pic>
        <p:nvPicPr>
          <p:cNvPr id="228" name="Picture 6" descr=""/>
          <p:cNvPicPr/>
          <p:nvPr/>
        </p:nvPicPr>
        <p:blipFill>
          <a:blip r:embed="rId3"/>
          <a:stretch>
            <a:fillRect/>
          </a:stretch>
        </p:blipFill>
        <p:spPr>
          <a:xfrm rot="21406800">
            <a:off x="5772600" y="387360"/>
            <a:ext cx="3098160" cy="1659600"/>
          </a:xfrm>
          <a:prstGeom prst="rect">
            <a:avLst/>
          </a:prstGeom>
          <a:ln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4"/>
          <a:stretch>
            <a:fillRect/>
          </a:stretch>
        </p:blipFill>
        <p:spPr>
          <a:xfrm rot="20563200">
            <a:off x="3269520" y="479880"/>
            <a:ext cx="1757880" cy="175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First HTML Page</a:t>
            </a:r>
            <a:endParaRPr/>
          </a:p>
        </p:txBody>
      </p:sp>
      <p:sp>
        <p:nvSpPr>
          <p:cNvPr id="272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DB5C2D3-B930-4896-8F53-BD43CC0E383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73" name="CustomShape 3"/>
          <p:cNvSpPr/>
          <p:nvPr/>
        </p:nvSpPr>
        <p:spPr>
          <a:xfrm>
            <a:off x="541440" y="1628640"/>
            <a:ext cx="7991280" cy="32169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&lt;!DOCTYPE HTML&gt;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&lt;title&gt;My First HTML Page&lt;/title&gt;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&lt;p&gt;This is some text...&lt;/p&gt;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pic>
        <p:nvPicPr>
          <p:cNvPr id="274" name="Picture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760840" y="4221000"/>
            <a:ext cx="5555880" cy="2212560"/>
          </a:xfrm>
          <a:prstGeom prst="rect">
            <a:avLst/>
          </a:prstGeom>
          <a:ln w="9360">
            <a:noFill/>
          </a:ln>
        </p:spPr>
      </p:pic>
      <p:sp>
        <p:nvSpPr>
          <p:cNvPr id="275" name="CustomShape 4"/>
          <p:cNvSpPr/>
          <p:nvPr/>
        </p:nvSpPr>
        <p:spPr>
          <a:xfrm>
            <a:off x="457200" y="1020600"/>
            <a:ext cx="33523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test.html</a:t>
            </a:r>
            <a:endParaRPr/>
          </a:p>
        </p:txBody>
      </p:sp>
    </p:spTree>
  </p:cSld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Why “Cascading”? (2)</a:t>
            </a:r>
            <a:endParaRPr/>
          </a:p>
        </p:txBody>
      </p:sp>
      <p:sp>
        <p:nvSpPr>
          <p:cNvPr id="845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A4286AA-C67F-4AAB-8E94-64E7F684CD4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84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16640" y="1143000"/>
            <a:ext cx="4979160" cy="5248080"/>
          </a:xfrm>
          <a:prstGeom prst="rect">
            <a:avLst/>
          </a:prstGeom>
          <a:ln>
            <a:noFill/>
          </a:ln>
        </p:spPr>
      </p:pic>
    </p:spTree>
  </p:cSld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Why “Cascading”? (3)</a:t>
            </a:r>
            <a:endParaRPr/>
          </a:p>
        </p:txBody>
      </p:sp>
      <p:sp>
        <p:nvSpPr>
          <p:cNvPr id="848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Some CSS styles are inherited and some not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Text-related and list-related properties are inherited -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color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font-size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font-family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line-height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text-align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list-style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etc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Box-related and positioning styles are not inherited -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width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height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border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margin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padding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position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float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etc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&lt;a&gt;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elements do not inherit color and text-decoration</a:t>
            </a:r>
            <a:endParaRPr/>
          </a:p>
        </p:txBody>
      </p:sp>
      <p:sp>
        <p:nvSpPr>
          <p:cNvPr id="84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C772283-DF0F-4B4A-98DC-ACD8B2059F7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Style Sheets Syntax</a:t>
            </a:r>
            <a:endParaRPr/>
          </a:p>
        </p:txBody>
      </p:sp>
      <p:sp>
        <p:nvSpPr>
          <p:cNvPr id="85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Stylesheets consist of rules, selectors, declarations, properties and values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Selectors are separated by commas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Declarations are separated by semicolons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Properties and values are separated by colons</a:t>
            </a:r>
            <a:endParaRPr/>
          </a:p>
        </p:txBody>
      </p:sp>
      <p:sp>
        <p:nvSpPr>
          <p:cNvPr id="85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AB0B3C6-68F0-44C7-AF71-6B05B656A03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53" name="CustomShape 4"/>
          <p:cNvSpPr/>
          <p:nvPr/>
        </p:nvSpPr>
        <p:spPr>
          <a:xfrm>
            <a:off x="685800" y="6019920"/>
            <a:ext cx="7772040" cy="456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h1,h2,h3 { color: green; font-weight: bold; }</a:t>
            </a:r>
            <a:endParaRPr/>
          </a:p>
        </p:txBody>
      </p:sp>
      <p:pic>
        <p:nvPicPr>
          <p:cNvPr id="85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381400" y="2286000"/>
            <a:ext cx="4381200" cy="1142640"/>
          </a:xfrm>
          <a:prstGeom prst="rect">
            <a:avLst/>
          </a:prstGeom>
          <a:ln w="9360">
            <a:solidFill>
              <a:srgbClr val="ace600"/>
            </a:solidFill>
            <a:miter/>
          </a:ln>
        </p:spPr>
      </p:pic>
      <p:sp>
        <p:nvSpPr>
          <p:cNvPr id="855" name="CustomShape 5"/>
          <p:cNvSpPr/>
          <p:nvPr/>
        </p:nvSpPr>
        <p:spPr>
          <a:xfrm>
            <a:off x="2514600" y="3485520"/>
            <a:ext cx="4114440" cy="47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500" u="sng">
                <a:solidFill>
                  <a:srgbClr val="76b200"/>
                </a:solidFill>
                <a:latin typeface="Corbel"/>
              </a:rPr>
              <a:t>http://css.maxdesign.com.au/</a:t>
            </a:r>
            <a:r>
              <a:rPr lang="en-IN" sz="2500">
                <a:solidFill>
                  <a:srgbClr val="ebffc2"/>
                </a:solidFill>
                <a:latin typeface="Corbel"/>
              </a:rPr>
              <a:t> </a:t>
            </a:r>
            <a:endParaRPr/>
          </a:p>
        </p:txBody>
      </p:sp>
    </p:spTree>
  </p:cSld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Selectors</a:t>
            </a:r>
            <a:endParaRPr/>
          </a:p>
        </p:txBody>
      </p:sp>
      <p:sp>
        <p:nvSpPr>
          <p:cNvPr id="85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Selectors determine which element the rule applies to: 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All elements of specific type (tag)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Those that mach a specific attribute (id, class)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Elements may be matched depending on how they are nested in the document tree (HTML)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Examples:</a:t>
            </a:r>
            <a:endParaRPr/>
          </a:p>
        </p:txBody>
      </p:sp>
      <p:sp>
        <p:nvSpPr>
          <p:cNvPr id="85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16E8B5D-4108-4B6F-BBC9-A413C782968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59" name="CustomShape 4"/>
          <p:cNvSpPr/>
          <p:nvPr/>
        </p:nvSpPr>
        <p:spPr>
          <a:xfrm>
            <a:off x="755640" y="5334120"/>
            <a:ext cx="7632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.header a { color: green }</a:t>
            </a:r>
            <a:endParaRPr/>
          </a:p>
        </p:txBody>
      </p:sp>
      <p:sp>
        <p:nvSpPr>
          <p:cNvPr id="860" name="CustomShape 5"/>
          <p:cNvSpPr/>
          <p:nvPr/>
        </p:nvSpPr>
        <p:spPr>
          <a:xfrm>
            <a:off x="762120" y="5969880"/>
            <a:ext cx="7632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#menu&gt;li { padding-top: 8px }</a:t>
            </a:r>
            <a:endParaRPr/>
          </a:p>
        </p:txBody>
      </p:sp>
    </p:spTree>
  </p:cSld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Selectors (2)</a:t>
            </a:r>
            <a:endParaRPr/>
          </a:p>
        </p:txBody>
      </p:sp>
      <p:sp>
        <p:nvSpPr>
          <p:cNvPr id="862" name="TextShape 2"/>
          <p:cNvSpPr txBox="1"/>
          <p:nvPr/>
        </p:nvSpPr>
        <p:spPr>
          <a:xfrm>
            <a:off x="324000" y="838080"/>
            <a:ext cx="843876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05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Three primary kinds of selectors:</a:t>
            </a:r>
            <a:endParaRPr/>
          </a:p>
          <a:p>
            <a:pPr lvl="1">
              <a:lnSpc>
                <a:spcPts val="1305"/>
              </a:lnSpc>
              <a:buFont typeface="Wingdings 2" charset="2"/>
              <a:buChar char=""/>
            </a:pPr>
            <a:r>
              <a:rPr b="1" lang="en-US" sz="2600">
                <a:solidFill>
                  <a:srgbClr val="ebffc2"/>
                </a:solidFill>
                <a:latin typeface="Corbel"/>
              </a:rPr>
              <a:t>By tag (type selector):</a:t>
            </a:r>
            <a:r>
              <a:rPr b="1" lang="en-US" sz="2600">
                <a:solidFill>
                  <a:srgbClr val="ebffc2"/>
                </a:solidFill>
                <a:latin typeface="Courier New"/>
              </a:rPr>
              <a:t>
</a:t>
            </a:r>
            <a:endParaRPr/>
          </a:p>
          <a:p>
            <a:pPr lvl="1">
              <a:lnSpc>
                <a:spcPts val="1305"/>
              </a:lnSpc>
              <a:buFont typeface="Wingdings 2" charset="2"/>
              <a:buChar char=""/>
            </a:pPr>
            <a:r>
              <a:rPr b="1" lang="en-US" sz="2600">
                <a:solidFill>
                  <a:srgbClr val="ebffc2"/>
                </a:solidFill>
                <a:latin typeface="Corbel"/>
              </a:rPr>
              <a:t>By element id:</a:t>
            </a:r>
            <a:r>
              <a:rPr b="1" lang="en-US" sz="2600">
                <a:solidFill>
                  <a:srgbClr val="ebffc2"/>
                </a:solidFill>
                <a:latin typeface="Courier New"/>
              </a:rPr>
              <a:t>
</a:t>
            </a:r>
            <a:endParaRPr/>
          </a:p>
          <a:p>
            <a:pPr lvl="1">
              <a:lnSpc>
                <a:spcPts val="1305"/>
              </a:lnSpc>
              <a:buFont typeface="Wingdings 2" charset="2"/>
              <a:buChar char=""/>
            </a:pPr>
            <a:r>
              <a:rPr b="1" lang="en-US" sz="2600">
                <a:solidFill>
                  <a:srgbClr val="ebffc2"/>
                </a:solidFill>
                <a:latin typeface="Corbel"/>
              </a:rPr>
              <a:t>By element class name (only for HTML): </a:t>
            </a:r>
            <a:r>
              <a:rPr b="1" lang="en-US" sz="2600">
                <a:solidFill>
                  <a:srgbClr val="ebffc2"/>
                </a:solidFill>
                <a:latin typeface="Courier New"/>
              </a:rPr>
              <a:t>
</a:t>
            </a:r>
            <a:endParaRPr/>
          </a:p>
          <a:p>
            <a:pPr>
              <a:lnSpc>
                <a:spcPts val="1305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Selectors can be combined with commas:</a:t>
            </a:r>
            <a:endParaRPr/>
          </a:p>
          <a:p>
            <a:pPr>
              <a:lnSpc>
                <a:spcPts val="1305"/>
              </a:lnSpc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	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
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This will match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&lt;h1&gt;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 tags, elements with class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link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, and element with id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top-link</a:t>
            </a:r>
            <a:endParaRPr/>
          </a:p>
        </p:txBody>
      </p:sp>
      <p:sp>
        <p:nvSpPr>
          <p:cNvPr id="86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480CB11-A0FD-4495-BD29-4AA80BAA4E2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64" name="CustomShape 4"/>
          <p:cNvSpPr/>
          <p:nvPr/>
        </p:nvSpPr>
        <p:spPr>
          <a:xfrm>
            <a:off x="900000" y="198108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h1 { font-family: verdana,sans-serif; }</a:t>
            </a:r>
            <a:endParaRPr/>
          </a:p>
        </p:txBody>
      </p:sp>
      <p:sp>
        <p:nvSpPr>
          <p:cNvPr id="865" name="CustomShape 5"/>
          <p:cNvSpPr/>
          <p:nvPr/>
        </p:nvSpPr>
        <p:spPr>
          <a:xfrm>
            <a:off x="900000" y="304812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#element_id { color: #ff0000; }</a:t>
            </a:r>
            <a:endParaRPr/>
          </a:p>
        </p:txBody>
      </p:sp>
      <p:sp>
        <p:nvSpPr>
          <p:cNvPr id="866" name="CustomShape 6"/>
          <p:cNvSpPr/>
          <p:nvPr/>
        </p:nvSpPr>
        <p:spPr>
          <a:xfrm>
            <a:off x="900000" y="411480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.myClass {border: 1px solid red}</a:t>
            </a:r>
            <a:endParaRPr/>
          </a:p>
        </p:txBody>
      </p:sp>
      <p:sp>
        <p:nvSpPr>
          <p:cNvPr id="867" name="CustomShape 7"/>
          <p:cNvSpPr/>
          <p:nvPr/>
        </p:nvSpPr>
        <p:spPr>
          <a:xfrm>
            <a:off x="900000" y="513180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h1, .link, #top-link {font-weight: bold}</a:t>
            </a:r>
            <a:endParaRPr/>
          </a:p>
        </p:txBody>
      </p:sp>
    </p:spTree>
  </p:cSld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Selectors (3)</a:t>
            </a:r>
            <a:endParaRPr/>
          </a:p>
        </p:txBody>
      </p:sp>
      <p:sp>
        <p:nvSpPr>
          <p:cNvPr id="869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Pseudo-classes define state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:hover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:visited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:active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:lang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Pseudo-elements define element "parts" or are used to generate content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:first-line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:before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:after</a:t>
            </a:r>
            <a:endParaRPr/>
          </a:p>
        </p:txBody>
      </p:sp>
      <p:sp>
        <p:nvSpPr>
          <p:cNvPr id="87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A762778-EA23-4770-BD4C-01C3D375E2A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71" name="CustomShape 4"/>
          <p:cNvSpPr/>
          <p:nvPr/>
        </p:nvSpPr>
        <p:spPr>
          <a:xfrm>
            <a:off x="755640" y="4344480"/>
            <a:ext cx="7632360" cy="1431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a:hover { color: red; 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p:first-line { text-transform: uppercase; 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.title:before { content: "»"; 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.title:after { content: "«"; }</a:t>
            </a:r>
            <a:endParaRPr/>
          </a:p>
        </p:txBody>
      </p:sp>
    </p:spTree>
  </p:cSld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Selectors (4)</a:t>
            </a:r>
            <a:endParaRPr/>
          </a:p>
        </p:txBody>
      </p:sp>
      <p:sp>
        <p:nvSpPr>
          <p:cNvPr id="873" name="TextShape 2"/>
          <p:cNvSpPr txBox="1"/>
          <p:nvPr/>
        </p:nvSpPr>
        <p:spPr>
          <a:xfrm>
            <a:off x="324000" y="990720"/>
            <a:ext cx="8496000" cy="567828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85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Match relative to element placement:</a:t>
            </a:r>
            <a:endParaRPr/>
          </a:p>
          <a:p>
            <a:pPr>
              <a:lnSpc>
                <a:spcPct val="85000"/>
              </a:lnSpc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
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This will match all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&lt;a&gt;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tags that are inside of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&lt;p&gt;</a:t>
            </a:r>
            <a:endParaRPr/>
          </a:p>
          <a:p>
            <a:pPr>
              <a:lnSpc>
                <a:spcPct val="85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*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– universal selector (avoid or use with care!):</a:t>
            </a:r>
            <a:endParaRPr/>
          </a:p>
          <a:p>
            <a:pPr>
              <a:lnSpc>
                <a:spcPct val="85000"/>
              </a:lnSpc>
            </a:pPr>
            <a:r>
              <a:rPr b="1" lang="en-US" sz="3000">
                <a:solidFill>
                  <a:srgbClr val="ebffd2"/>
                </a:solidFill>
                <a:latin typeface="Courier New"/>
              </a:rPr>
              <a:t>
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This will match all descendants of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&lt;p&gt;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element</a:t>
            </a:r>
            <a:endParaRPr/>
          </a:p>
          <a:p>
            <a:pPr>
              <a:lnSpc>
                <a:spcPct val="85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+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selector – used to match “next sibling”:</a:t>
            </a:r>
            <a:endParaRPr/>
          </a:p>
          <a:p>
            <a:pPr>
              <a:lnSpc>
                <a:spcPct val="85000"/>
              </a:lnSpc>
            </a:pPr>
            <a:endParaRPr/>
          </a:p>
          <a:p>
            <a:pPr>
              <a:lnSpc>
                <a:spcPct val="85000"/>
              </a:lnSpc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	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This will match all siblings with class name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link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that appear immediately after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&lt;img&gt;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tag</a:t>
            </a:r>
            <a:endParaRPr/>
          </a:p>
        </p:txBody>
      </p:sp>
      <p:sp>
        <p:nvSpPr>
          <p:cNvPr id="87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39171FF-537E-48DC-9B34-836FD3F6BCB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75" name="CustomShape 4"/>
          <p:cNvSpPr/>
          <p:nvPr/>
        </p:nvSpPr>
        <p:spPr>
          <a:xfrm>
            <a:off x="900000" y="155016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p a {text-decoration: underline}</a:t>
            </a:r>
            <a:endParaRPr/>
          </a:p>
        </p:txBody>
      </p:sp>
      <p:sp>
        <p:nvSpPr>
          <p:cNvPr id="876" name="CustomShape 5"/>
          <p:cNvSpPr/>
          <p:nvPr/>
        </p:nvSpPr>
        <p:spPr>
          <a:xfrm>
            <a:off x="900000" y="335268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p * {color: black}</a:t>
            </a:r>
            <a:endParaRPr/>
          </a:p>
        </p:txBody>
      </p:sp>
      <p:sp>
        <p:nvSpPr>
          <p:cNvPr id="877" name="CustomShape 6"/>
          <p:cNvSpPr/>
          <p:nvPr/>
        </p:nvSpPr>
        <p:spPr>
          <a:xfrm>
            <a:off x="900000" y="520776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img + .link {float:right}</a:t>
            </a:r>
            <a:endParaRPr/>
          </a:p>
        </p:txBody>
      </p:sp>
    </p:spTree>
  </p:cSld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Selectors (5)</a:t>
            </a:r>
            <a:endParaRPr/>
          </a:p>
        </p:txBody>
      </p:sp>
      <p:sp>
        <p:nvSpPr>
          <p:cNvPr id="879" name="TextShape 2"/>
          <p:cNvSpPr txBox="1"/>
          <p:nvPr/>
        </p:nvSpPr>
        <p:spPr>
          <a:xfrm>
            <a:off x="228600" y="83808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&gt;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 selector – matches direct child nodes:</a:t>
            </a:r>
            <a:r>
              <a:rPr b="1" lang="en-US" sz="2800">
                <a:solidFill>
                  <a:srgbClr val="ebffd2"/>
                </a:solidFill>
                <a:latin typeface="Courier New"/>
              </a:rPr>
              <a:t>
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	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This will match all elements with class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error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, direct children of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&lt;p&gt;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 tag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[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] 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– matches tag attributes by regular expression:</a:t>
            </a:r>
            <a:endParaRPr/>
          </a:p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
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This will match all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&lt;img&gt;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 tags with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alt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 attribute containing the word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logo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.class1.class2 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(no space) - matches elements with both (all) classes applied at the same time</a:t>
            </a:r>
            <a:endParaRPr/>
          </a:p>
        </p:txBody>
      </p:sp>
      <p:sp>
        <p:nvSpPr>
          <p:cNvPr id="88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F99BBDA-8974-45BB-BECB-B54B39E0EC8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81" name="CustomShape 4"/>
          <p:cNvSpPr/>
          <p:nvPr/>
        </p:nvSpPr>
        <p:spPr>
          <a:xfrm>
            <a:off x="888840" y="147420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p &gt; .error {font-size: 8px}</a:t>
            </a:r>
            <a:endParaRPr/>
          </a:p>
        </p:txBody>
      </p:sp>
      <p:sp>
        <p:nvSpPr>
          <p:cNvPr id="882" name="CustomShape 5"/>
          <p:cNvSpPr/>
          <p:nvPr/>
        </p:nvSpPr>
        <p:spPr>
          <a:xfrm>
            <a:off x="900000" y="365760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img[alt~=logo] {border: none}</a:t>
            </a:r>
            <a:endParaRPr/>
          </a:p>
        </p:txBody>
      </p:sp>
    </p:spTree>
  </p:cSld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Values in the CSS Rules</a:t>
            </a:r>
            <a:endParaRPr/>
          </a:p>
        </p:txBody>
      </p:sp>
      <p:sp>
        <p:nvSpPr>
          <p:cNvPr id="884" name="TextShape 2"/>
          <p:cNvSpPr txBox="1"/>
          <p:nvPr/>
        </p:nvSpPr>
        <p:spPr>
          <a:xfrm>
            <a:off x="228600" y="914400"/>
            <a:ext cx="861012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Colors are set in RGB format (decimal or hex): 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Example: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#a0a6aa = rgb(160, 166, 170)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Predefined color aliases exist: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black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blue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etc.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Numeric values are specified in: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Pixels, ems, e.g.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12px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1.4em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Points, inches, centimeters, millimeters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600">
                <a:solidFill>
                  <a:srgbClr val="f5ffc2"/>
                </a:solidFill>
                <a:latin typeface="Corbel"/>
              </a:rPr>
              <a:t>E.g. </a:t>
            </a:r>
            <a:r>
              <a:rPr b="1" lang="en-US" sz="2600">
                <a:solidFill>
                  <a:srgbClr val="daedf2"/>
                </a:solidFill>
                <a:latin typeface="Consolas"/>
              </a:rPr>
              <a:t>10pt</a:t>
            </a:r>
            <a:r>
              <a:rPr b="1" lang="en-US" sz="2600">
                <a:solidFill>
                  <a:srgbClr val="f5ffc2"/>
                </a:solidFill>
                <a:latin typeface="Corbel"/>
              </a:rPr>
              <a:t> , </a:t>
            </a:r>
            <a:r>
              <a:rPr b="1" lang="en-US" sz="2600">
                <a:solidFill>
                  <a:srgbClr val="daedf2"/>
                </a:solidFill>
                <a:latin typeface="Consolas"/>
              </a:rPr>
              <a:t>1in</a:t>
            </a:r>
            <a:r>
              <a:rPr b="1" lang="en-US" sz="2600">
                <a:solidFill>
                  <a:srgbClr val="f5ffc2"/>
                </a:solidFill>
                <a:latin typeface="Corbel"/>
              </a:rPr>
              <a:t>, </a:t>
            </a:r>
            <a:r>
              <a:rPr b="1" lang="en-US" sz="2600">
                <a:solidFill>
                  <a:srgbClr val="daedf2"/>
                </a:solidFill>
                <a:latin typeface="Consolas"/>
              </a:rPr>
              <a:t>1cm</a:t>
            </a:r>
            <a:r>
              <a:rPr b="1" lang="en-US" sz="2600">
                <a:solidFill>
                  <a:srgbClr val="f5ffc2"/>
                </a:solidFill>
                <a:latin typeface="Corbel"/>
              </a:rPr>
              <a:t>, </a:t>
            </a:r>
            <a:r>
              <a:rPr b="1" lang="en-US" sz="2600">
                <a:solidFill>
                  <a:srgbClr val="daedf2"/>
                </a:solidFill>
                <a:latin typeface="Consolas"/>
              </a:rPr>
              <a:t>1mm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Percentages, e.g.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50%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600">
                <a:solidFill>
                  <a:srgbClr val="f5ffc2"/>
                </a:solidFill>
                <a:latin typeface="Corbel"/>
              </a:rPr>
              <a:t>Percentage of what?...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Zero can be used with no unit: </a:t>
            </a:r>
            <a:r>
              <a:rPr b="1" lang="en-US" sz="2600">
                <a:solidFill>
                  <a:srgbClr val="daedf2"/>
                </a:solidFill>
                <a:latin typeface="Consolas"/>
              </a:rPr>
              <a:t>border: 0;</a:t>
            </a:r>
            <a:endParaRPr/>
          </a:p>
        </p:txBody>
      </p:sp>
      <p:sp>
        <p:nvSpPr>
          <p:cNvPr id="88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D332918-D62D-4EE8-9D42-572743EEE7A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Default Browser Styles</a:t>
            </a:r>
            <a:endParaRPr/>
          </a:p>
        </p:txBody>
      </p:sp>
      <p:sp>
        <p:nvSpPr>
          <p:cNvPr id="88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Browsers have default CSS styles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Used when there is no CSS information or any other style information in the document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Caution: default styles differ in browsers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E.g. margins, paddings and font sizes differ most often and usually developers reset them</a:t>
            </a:r>
            <a:endParaRPr/>
          </a:p>
        </p:txBody>
      </p:sp>
      <p:sp>
        <p:nvSpPr>
          <p:cNvPr id="88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E65FD09-9234-42CC-BEB1-F0F6DE41246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89" name="CustomShape 4"/>
          <p:cNvSpPr/>
          <p:nvPr/>
        </p:nvSpPr>
        <p:spPr>
          <a:xfrm>
            <a:off x="900000" y="475056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* { margin: 0; padding: 0; }</a:t>
            </a:r>
            <a:endParaRPr/>
          </a:p>
        </p:txBody>
      </p:sp>
      <p:sp>
        <p:nvSpPr>
          <p:cNvPr id="890" name="CustomShape 5"/>
          <p:cNvSpPr/>
          <p:nvPr/>
        </p:nvSpPr>
        <p:spPr>
          <a:xfrm>
            <a:off x="914400" y="563868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body, h1, p, ul, li { margin: 0; padding: 0; }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539640" y="1676520"/>
            <a:ext cx="8206920" cy="3709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&lt;!DOCTYPE HTML&gt;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&lt;title&gt;My First HTML Page&lt;/title&gt;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&lt;p&gt;This is some text...&lt;/p&gt;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277" name="TextShape 2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First HTML Page: Tags</a:t>
            </a:r>
            <a:endParaRPr/>
          </a:p>
        </p:txBody>
      </p:sp>
      <p:sp>
        <p:nvSpPr>
          <p:cNvPr id="27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D8F014D-E13A-4700-81BF-76D329BCD79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79" name="CustomShape 4"/>
          <p:cNvSpPr/>
          <p:nvPr/>
        </p:nvSpPr>
        <p:spPr>
          <a:xfrm>
            <a:off x="2133720" y="1905120"/>
            <a:ext cx="2209320" cy="572400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Opening tag</a:t>
            </a:r>
            <a:endParaRPr/>
          </a:p>
        </p:txBody>
      </p:sp>
      <p:sp>
        <p:nvSpPr>
          <p:cNvPr id="280" name="CustomShape 5"/>
          <p:cNvSpPr/>
          <p:nvPr/>
        </p:nvSpPr>
        <p:spPr>
          <a:xfrm>
            <a:off x="6172200" y="3663360"/>
            <a:ext cx="2057040" cy="572400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Closing tag</a:t>
            </a:r>
            <a:endParaRPr/>
          </a:p>
        </p:txBody>
      </p:sp>
      <p:sp>
        <p:nvSpPr>
          <p:cNvPr id="281" name="CustomShape 6"/>
          <p:cNvSpPr/>
          <p:nvPr/>
        </p:nvSpPr>
        <p:spPr>
          <a:xfrm>
            <a:off x="533520" y="5562720"/>
            <a:ext cx="8229240" cy="852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500">
                <a:solidFill>
                  <a:srgbClr val="ebffc2"/>
                </a:solidFill>
                <a:latin typeface="Corbel"/>
              </a:rPr>
              <a:t>An HTML element consists of an opening tag, a closing tag and the content inside.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extShape 1"/>
          <p:cNvSpPr txBox="1"/>
          <p:nvPr/>
        </p:nvSpPr>
        <p:spPr>
          <a:xfrm>
            <a:off x="1752480" y="76320"/>
            <a:ext cx="716256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Linking HTML and CSS</a:t>
            </a:r>
            <a:endParaRPr/>
          </a:p>
        </p:txBody>
      </p:sp>
      <p:sp>
        <p:nvSpPr>
          <p:cNvPr id="892" name="TextShape 2"/>
          <p:cNvSpPr txBox="1"/>
          <p:nvPr/>
        </p:nvSpPr>
        <p:spPr>
          <a:xfrm>
            <a:off x="228600" y="1066680"/>
            <a:ext cx="8686440" cy="5562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(content) and CSS (presentation) can be linked in three ways: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Inline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the CSS rules in 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style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attribute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No selectors are needed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Embedded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in the &lt;head&gt; in a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&lt;style&gt;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tag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External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CSS rules in separate file (best)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Usually a file with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.css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extension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Linked via </a:t>
            </a:r>
            <a:r>
              <a:rPr b="1" lang="en-US" sz="2600">
                <a:solidFill>
                  <a:srgbClr val="daedf2"/>
                </a:solidFill>
                <a:latin typeface="Consolas"/>
              </a:rPr>
              <a:t>&lt;link</a:t>
            </a:r>
            <a:r>
              <a:rPr b="1" lang="en-US" sz="26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2600">
                <a:solidFill>
                  <a:srgbClr val="daedf2"/>
                </a:solidFill>
                <a:latin typeface="Consolas"/>
              </a:rPr>
              <a:t>rel="stylesheet"</a:t>
            </a:r>
            <a:r>
              <a:rPr b="1" lang="en-US" sz="26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2600">
                <a:solidFill>
                  <a:srgbClr val="daedf2"/>
                </a:solidFill>
                <a:latin typeface="Consolas"/>
              </a:rPr>
              <a:t>href=…&gt;</a:t>
            </a:r>
            <a:r>
              <a:rPr b="1" lang="en-US" sz="2600">
                <a:solidFill>
                  <a:srgbClr val="f5ffc2"/>
                </a:solidFill>
                <a:latin typeface="Corbel"/>
              </a:rPr>
              <a:t> 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tag or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@import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directive in embedded CSS block</a:t>
            </a:r>
            <a:endParaRPr/>
          </a:p>
        </p:txBody>
      </p:sp>
      <p:sp>
        <p:nvSpPr>
          <p:cNvPr id="89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E6BC479-0815-4B82-A464-E456BD476E89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Linking HTML and CSS (2)</a:t>
            </a:r>
            <a:endParaRPr/>
          </a:p>
        </p:txBody>
      </p:sp>
      <p:sp>
        <p:nvSpPr>
          <p:cNvPr id="895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Using external files is highly recommended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Simplifies the HTML document 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Improves page load speed as the CSS file is cached</a:t>
            </a:r>
            <a:endParaRPr/>
          </a:p>
        </p:txBody>
      </p:sp>
      <p:sp>
        <p:nvSpPr>
          <p:cNvPr id="89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D253B95-0E65-4A0C-8873-00B0382015F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Inline Styles: Example</a:t>
            </a:r>
            <a:endParaRPr/>
          </a:p>
        </p:txBody>
      </p:sp>
      <p:sp>
        <p:nvSpPr>
          <p:cNvPr id="898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0189C74-1324-4D2D-B98D-7BA637539FA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99" name="CustomShape 3"/>
          <p:cNvSpPr/>
          <p:nvPr/>
        </p:nvSpPr>
        <p:spPr>
          <a:xfrm>
            <a:off x="755640" y="1554120"/>
            <a:ext cx="7702200" cy="4721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&lt;!DOCTYPE html PUBLIC "-//W3C//DTD XHTML 1.0 Transitional//EN" "http://www.w3.org/TR/xhtml1/ DTD/xhtml1-transitional.dtd"&gt;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 xmlns="http://www.w3.org/1999/xhtml"&gt;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&lt;title&gt;Inline Styles&lt;/title&gt;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&lt;p&gt;Here is some text&lt;/p&gt;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&lt;!--Separate multiple styles with a semicolon--&gt;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 style="font-size: 20pt"&gt;Here is some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more text&lt;/p&gt;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 style="font-size: 20pt;color: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#0000FF" &gt;Even more text&lt;/p&gt; 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900" name="CustomShape 4"/>
          <p:cNvSpPr/>
          <p:nvPr/>
        </p:nvSpPr>
        <p:spPr>
          <a:xfrm>
            <a:off x="703080" y="1000800"/>
            <a:ext cx="2858760" cy="51696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inline-styles.html</a:t>
            </a:r>
            <a:endParaRPr/>
          </a:p>
        </p:txBody>
      </p:sp>
    </p:spTree>
  </p:cSld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Inline Styles: Example</a:t>
            </a:r>
            <a:endParaRPr/>
          </a:p>
        </p:txBody>
      </p:sp>
      <p:sp>
        <p:nvSpPr>
          <p:cNvPr id="902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942998C-9678-4C93-9272-4BCD1D0374A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03" name="CustomShape 3"/>
          <p:cNvSpPr/>
          <p:nvPr/>
        </p:nvSpPr>
        <p:spPr>
          <a:xfrm>
            <a:off x="755640" y="1554120"/>
            <a:ext cx="7702200" cy="4721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&lt;!DOCTYPE html PUBLIC "-//W3C//DTD XHTML 1.0 Transitional//EN" "http://www.w3.org/TR/xhtml1/ DTD/xhtml1-transitional.dtd"&gt;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 xmlns="http://www.w3.org/1999/xhtml"&gt;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&lt;title&gt;Inline Styles&lt;/title&gt;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&lt;p&gt;Here is some text&lt;/p&gt;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&lt;!--Separate multiple styles with a semicolon--&gt;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 style="font-size: 20pt"&gt;Here is some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more text&lt;/p&gt;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 style="font-size: 20pt;color: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#0000FF" &gt;Even more text&lt;/p&gt; 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904" name="CustomShape 4"/>
          <p:cNvSpPr/>
          <p:nvPr/>
        </p:nvSpPr>
        <p:spPr>
          <a:xfrm>
            <a:off x="703080" y="1000800"/>
            <a:ext cx="2858760" cy="51696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inline-styles.html</a:t>
            </a:r>
            <a:endParaRPr/>
          </a:p>
        </p:txBody>
      </p:sp>
      <p:pic>
        <p:nvPicPr>
          <p:cNvPr id="905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19520" y="2133720"/>
            <a:ext cx="5806800" cy="38635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CSS Cascade (Precedence)</a:t>
            </a:r>
            <a:endParaRPr/>
          </a:p>
        </p:txBody>
      </p:sp>
      <p:sp>
        <p:nvSpPr>
          <p:cNvPr id="90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There are browser, user and author stylesheets with "normal" and "important" declarations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Browser styles (least priority)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Normal user styles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Normal author styles (external, in head, inline)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Important author styles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Important user styles (max priority)</a:t>
            </a:r>
            <a:endParaRPr/>
          </a:p>
        </p:txBody>
      </p:sp>
      <p:sp>
        <p:nvSpPr>
          <p:cNvPr id="90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A9E4060-4164-43DC-B548-C1E4CF19FC89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09" name="CustomShape 4"/>
          <p:cNvSpPr/>
          <p:nvPr/>
        </p:nvSpPr>
        <p:spPr>
          <a:xfrm>
            <a:off x="900000" y="5436360"/>
            <a:ext cx="74163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 { color: red !important ; }</a:t>
            </a:r>
            <a:endParaRPr/>
          </a:p>
        </p:txBody>
      </p:sp>
      <p:sp>
        <p:nvSpPr>
          <p:cNvPr id="910" name="CustomShape 5"/>
          <p:cNvSpPr/>
          <p:nvPr/>
        </p:nvSpPr>
        <p:spPr>
          <a:xfrm>
            <a:off x="609480" y="6000120"/>
            <a:ext cx="8076960" cy="476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2500" u="sng">
                <a:solidFill>
                  <a:srgbClr val="76b200"/>
                </a:solidFill>
                <a:latin typeface="Corbel"/>
              </a:rPr>
              <a:t>http://www.slideshare.net/maxdesign/css-cascade-1658158</a:t>
            </a:r>
            <a:r>
              <a:rPr lang="en-IN" sz="2500">
                <a:solidFill>
                  <a:srgbClr val="ebffc2"/>
                </a:solidFill>
                <a:latin typeface="Corbel"/>
              </a:rPr>
              <a:t> </a:t>
            </a:r>
            <a:endParaRPr/>
          </a:p>
        </p:txBody>
      </p:sp>
    </p:spTree>
  </p:cSld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CSS Specificity</a:t>
            </a:r>
            <a:endParaRPr/>
          </a:p>
        </p:txBody>
      </p:sp>
      <p:sp>
        <p:nvSpPr>
          <p:cNvPr id="91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CSS specificity is used to determine the precedence of CSS style declarations with the same origin. Selectors are what matters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Simple calculation: #id = 100, .class = 10, :pseudo = 10, [attr] = 10, tag = 1, * = 0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Same number of points? Order matters.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See also: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000" u="sng">
                <a:solidFill>
                  <a:srgbClr val="76b200"/>
                </a:solidFill>
                <a:latin typeface="Corbel"/>
              </a:rPr>
              <a:t>http://www.smashingmagazine.com/2007/07/27/css-specificity-things-you-should-know/</a:t>
            </a:r>
            <a:r>
              <a:rPr b="1" lang="en-US" sz="2000">
                <a:solidFill>
                  <a:srgbClr val="ebffc2"/>
                </a:solidFill>
                <a:latin typeface="Corbel"/>
              </a:rPr>
              <a:t> 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000" u="sng">
                <a:solidFill>
                  <a:srgbClr val="76b200"/>
                </a:solidFill>
                <a:latin typeface="Corbel"/>
              </a:rPr>
              <a:t>http://css.maxdesign.com.au/selectutorial/advanced_conflict.htm</a:t>
            </a:r>
            <a:endParaRPr/>
          </a:p>
          <a:p>
            <a:endParaRPr/>
          </a:p>
        </p:txBody>
      </p:sp>
      <p:sp>
        <p:nvSpPr>
          <p:cNvPr id="91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5D2E2FE-329C-4BB4-A7BA-8B0A538ADED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Embedded Styles</a:t>
            </a:r>
            <a:endParaRPr/>
          </a:p>
        </p:txBody>
      </p:sp>
      <p:sp>
        <p:nvSpPr>
          <p:cNvPr id="915" name="TextShape 2"/>
          <p:cNvSpPr txBox="1"/>
          <p:nvPr/>
        </p:nvSpPr>
        <p:spPr>
          <a:xfrm>
            <a:off x="228600" y="99072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Embedded in the HTML in 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&lt;style&gt;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tag: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
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	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&lt;style&gt;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tag is placed in 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&lt;head&gt;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section of the document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type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attribute specifies the MIME type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MIME describes the format of the content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Other MIME types include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text/html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image/gif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text/javascript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…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Used for document-specific styles</a:t>
            </a:r>
            <a:endParaRPr/>
          </a:p>
        </p:txBody>
      </p:sp>
      <p:sp>
        <p:nvSpPr>
          <p:cNvPr id="91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D266E07-A7DE-40EC-BCE2-D397BFA7F30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17" name="CustomShape 4"/>
          <p:cNvSpPr/>
          <p:nvPr/>
        </p:nvSpPr>
        <p:spPr>
          <a:xfrm>
            <a:off x="826920" y="1600200"/>
            <a:ext cx="7416360" cy="391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&lt;style type="text/css"&gt;</a:t>
            </a:r>
            <a:endParaRPr/>
          </a:p>
        </p:txBody>
      </p:sp>
    </p:spTree>
  </p:cSld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Embedded Styles: Example</a:t>
            </a:r>
            <a:endParaRPr/>
          </a:p>
        </p:txBody>
      </p:sp>
      <p:sp>
        <p:nvSpPr>
          <p:cNvPr id="919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0CC2CA2-914F-4EA2-869A-6A53F7C4B26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20" name="CustomShape 3"/>
          <p:cNvSpPr/>
          <p:nvPr/>
        </p:nvSpPr>
        <p:spPr>
          <a:xfrm>
            <a:off x="684360" y="1482480"/>
            <a:ext cx="7776720" cy="47826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&lt;!DOCTYPE html PUBLIC "-//W3C//DTD XHTML 1.0 Transitional//EN" "http://www.w3.org/TR/xhtml1/DTD/xhtml1-transitional.dtd"&gt;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&lt;html xmlns="http://www.w3.org/1999/xhtml"&gt;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&lt;title&gt;Style Sheets&lt;/title&gt;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&lt;style type="text/css"&gt;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em {background-color:#8000FF; color:white}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h1 {font-family:Arial, sans-serif}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p  {font-size:18pt}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.blue {color:blue}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&lt;/style&gt;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</p:txBody>
      </p:sp>
      <p:sp>
        <p:nvSpPr>
          <p:cNvPr id="921" name="CustomShape 4"/>
          <p:cNvSpPr/>
          <p:nvPr/>
        </p:nvSpPr>
        <p:spPr>
          <a:xfrm>
            <a:off x="609480" y="914400"/>
            <a:ext cx="4571640" cy="5169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embedded-stylesheets.html</a:t>
            </a:r>
            <a:endParaRPr/>
          </a:p>
        </p:txBody>
      </p:sp>
    </p:spTree>
  </p:cSld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Embedded Styles: Example (2)</a:t>
            </a:r>
            <a:endParaRPr/>
          </a:p>
        </p:txBody>
      </p:sp>
      <p:sp>
        <p:nvSpPr>
          <p:cNvPr id="923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59C76DD-0FAB-4648-9149-DD89BC92700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24" name="CustomShape 3"/>
          <p:cNvSpPr/>
          <p:nvPr/>
        </p:nvSpPr>
        <p:spPr>
          <a:xfrm>
            <a:off x="762120" y="1447920"/>
            <a:ext cx="7619760" cy="4447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…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&lt;h1 class="blue"&gt;A Heading&lt;/h1&gt;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&lt;p&gt;Here is some text. Here is some text. Here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is some text. Here is some text. Here is some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text.&lt;/p&gt;    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&lt;h1&gt;Another Heading&lt;/h1&gt;      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 class="blue"&gt;Here is some more text.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Here is some more text.&lt;/p&gt;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 class="blue"&gt;Here is some &lt;em&gt;more&lt;/em&gt;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text. Here is some more text.&lt;/p&gt;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</p:spTree>
  </p:cSld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"/>
          <p:cNvSpPr/>
          <p:nvPr/>
        </p:nvSpPr>
        <p:spPr>
          <a:xfrm>
            <a:off x="762120" y="1447920"/>
            <a:ext cx="7619760" cy="4447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…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&lt;h1 class="blue"&gt;A Heading&lt;/h1&gt;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&lt;p&gt;Here is some text. Here is some text. Here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is some text. Here is some text. Here is some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text.&lt;/p&gt;    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&lt;h1&gt;Another Heading&lt;/h1&gt;      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 class="blue"&gt;Here is some more text.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Here is some more text.&lt;/p&gt;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 class="blue"&gt;Here is some &lt;em&gt;more&lt;/em&gt;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text. Here is some more text.&lt;/p&gt; 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926" name="TextShape 2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Embedded Styles: Example (3)</a:t>
            </a:r>
            <a:endParaRPr/>
          </a:p>
        </p:txBody>
      </p:sp>
      <p:sp>
        <p:nvSpPr>
          <p:cNvPr id="92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2FC6CA4-ED5E-4624-9655-D360E07B3E1D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92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57400" y="1676520"/>
            <a:ext cx="6551280" cy="47257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539640" y="1703160"/>
            <a:ext cx="7994160" cy="3709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&lt;!DOCTYPE HTML&gt;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&lt;title&gt;My First HTML Page&lt;/title&gt;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&lt;p&gt;This is some text...&lt;/p&gt;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283" name="CustomShape 2"/>
          <p:cNvSpPr/>
          <p:nvPr/>
        </p:nvSpPr>
        <p:spPr>
          <a:xfrm>
            <a:off x="875160" y="2514600"/>
            <a:ext cx="7354080" cy="12589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284" name="TextShape 3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First HTML Page: Header</a:t>
            </a:r>
            <a:endParaRPr/>
          </a:p>
        </p:txBody>
      </p:sp>
      <p:sp>
        <p:nvSpPr>
          <p:cNvPr id="285" name="TextShape 4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E3FCAF0-3F6F-44F2-BEEB-C71D84A20CB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86" name="CustomShape 5"/>
          <p:cNvSpPr/>
          <p:nvPr/>
        </p:nvSpPr>
        <p:spPr>
          <a:xfrm>
            <a:off x="3733920" y="1523880"/>
            <a:ext cx="2361960" cy="572400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HTML header</a:t>
            </a:r>
            <a:endParaRPr/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External CSS Styles</a:t>
            </a:r>
            <a:endParaRPr/>
          </a:p>
        </p:txBody>
      </p:sp>
      <p:sp>
        <p:nvSpPr>
          <p:cNvPr id="930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External linking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Separate pages can all use a shared style sheet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Only modify a single file to change the styles across your entire Web site </a:t>
            </a:r>
            <a:r>
              <a:rPr b="1" lang="en-US" sz="2000">
                <a:solidFill>
                  <a:srgbClr val="ebffc2"/>
                </a:solidFill>
                <a:latin typeface="Corbel"/>
              </a:rPr>
              <a:t>(see </a:t>
            </a:r>
            <a:r>
              <a:rPr b="1" lang="en-US" sz="2000" u="sng">
                <a:solidFill>
                  <a:srgbClr val="76b200"/>
                </a:solidFill>
                <a:latin typeface="Corbel"/>
              </a:rPr>
              <a:t>http://www.csszengarden.com/</a:t>
            </a:r>
            <a:r>
              <a:rPr b="1" lang="en-US" sz="2000">
                <a:solidFill>
                  <a:srgbClr val="ebffc2"/>
                </a:solidFill>
                <a:latin typeface="Corbel"/>
              </a:rPr>
              <a:t>)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link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tag (with a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rel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attribute)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Specifies a relationship between current document and another document</a:t>
            </a:r>
            <a:endParaRPr/>
          </a:p>
          <a:p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link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elements should be in 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&lt;head&gt;</a:t>
            </a:r>
            <a:endParaRPr/>
          </a:p>
        </p:txBody>
      </p:sp>
      <p:sp>
        <p:nvSpPr>
          <p:cNvPr id="93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5D231D9-1D50-4662-AC53-9727058D00E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32" name="CustomShape 4"/>
          <p:cNvSpPr/>
          <p:nvPr/>
        </p:nvSpPr>
        <p:spPr>
          <a:xfrm>
            <a:off x="900000" y="5181480"/>
            <a:ext cx="7416360" cy="693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&lt;link rel="stylesheet" type="text/css"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href="styles.css"&gt;</a:t>
            </a:r>
            <a:endParaRPr/>
          </a:p>
        </p:txBody>
      </p:sp>
    </p:spTree>
  </p:cSld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External CSS Styles (2)</a:t>
            </a:r>
            <a:endParaRPr/>
          </a:p>
        </p:txBody>
      </p:sp>
      <p:sp>
        <p:nvSpPr>
          <p:cNvPr id="934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@import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Another way to link external CSS files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Example: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Ancient browsers do not recognize @import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Use @import in an external CSS file to workaround the IE 32 CSS file limit</a:t>
            </a:r>
            <a:endParaRPr/>
          </a:p>
          <a:p>
            <a:r>
              <a:rPr b="1" lang="en-US" sz="3000">
                <a:solidFill>
                  <a:srgbClr val="ebffc2"/>
                </a:solidFill>
                <a:latin typeface="Corbel"/>
              </a:rPr>
              <a:t>	</a:t>
            </a:r>
            <a:endParaRPr/>
          </a:p>
        </p:txBody>
      </p:sp>
      <p:sp>
        <p:nvSpPr>
          <p:cNvPr id="93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19DC022-1556-4140-826C-97738E9C3BA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36" name="CustomShape 4"/>
          <p:cNvSpPr/>
          <p:nvPr/>
        </p:nvSpPr>
        <p:spPr>
          <a:xfrm>
            <a:off x="900000" y="2955960"/>
            <a:ext cx="7416360" cy="17661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&lt;style type="text/css"&gt;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@import url("styles.css");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
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  /* same as */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@import "styles.css";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&lt;/style&gt;</a:t>
            </a:r>
            <a:endParaRPr/>
          </a:p>
        </p:txBody>
      </p:sp>
    </p:spTree>
  </p:cSld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TextShape 1"/>
          <p:cNvSpPr txBox="1"/>
          <p:nvPr/>
        </p:nvSpPr>
        <p:spPr>
          <a:xfrm>
            <a:off x="2357280" y="71280"/>
            <a:ext cx="6606720" cy="90936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External Styles: Example</a:t>
            </a:r>
            <a:endParaRPr/>
          </a:p>
        </p:txBody>
      </p:sp>
      <p:sp>
        <p:nvSpPr>
          <p:cNvPr id="938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FE4A532-B41C-4F86-BDD7-94BD1C6239B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39" name="CustomShape 3"/>
          <p:cNvSpPr/>
          <p:nvPr/>
        </p:nvSpPr>
        <p:spPr>
          <a:xfrm>
            <a:off x="755640" y="1519200"/>
            <a:ext cx="7632360" cy="46101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/* CSS Document */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	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  { text-decoration: none }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a:hover { text-decoration: underline;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color: red;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background-color: #CCFFCC }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li em   { color: red; 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font-weight: bold }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ul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	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  { margin-left: 2cm }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ul ul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	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  { text-decoration: underline; 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margin-left: .5cm }</a:t>
            </a:r>
            <a:endParaRPr/>
          </a:p>
        </p:txBody>
      </p:sp>
      <p:sp>
        <p:nvSpPr>
          <p:cNvPr id="940" name="CustomShape 4"/>
          <p:cNvSpPr/>
          <p:nvPr/>
        </p:nvSpPr>
        <p:spPr>
          <a:xfrm>
            <a:off x="696240" y="990720"/>
            <a:ext cx="1633320" cy="51696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styles.css</a:t>
            </a:r>
            <a:endParaRPr/>
          </a:p>
        </p:txBody>
      </p:sp>
    </p:spTree>
  </p:cSld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External Styles: Example (2)</a:t>
            </a:r>
            <a:endParaRPr/>
          </a:p>
        </p:txBody>
      </p:sp>
      <p:sp>
        <p:nvSpPr>
          <p:cNvPr id="942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D70A24C-11E7-46C2-9C23-C11F8010EA7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43" name="CustomShape 3"/>
          <p:cNvSpPr/>
          <p:nvPr/>
        </p:nvSpPr>
        <p:spPr>
          <a:xfrm>
            <a:off x="684360" y="1428840"/>
            <a:ext cx="7776720" cy="47826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&lt;!DOCTYPE html PUBLIC "-//W3C//DTD XHTML 1.0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Transitional//EN"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"http://www.w3.org/TR/xhtml1/DTD/xhtml1-transitional.dtd"&gt;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&lt;html xmlns="http://www.w3.org/1999/xhtml"&gt;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&lt;title&gt;Importing style sheets&lt;/title&gt;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&lt;link type="text/css" rel="stylesheet"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href="styles.css" 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&lt;h1&gt;Shopping list for &lt;em&gt;Monday&lt;/em&gt;:&lt;/h1&gt;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&lt;li&gt;Milk&lt;/li&gt;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…</a:t>
            </a:r>
            <a:endParaRPr/>
          </a:p>
        </p:txBody>
      </p:sp>
      <p:sp>
        <p:nvSpPr>
          <p:cNvPr id="944" name="CustomShape 4"/>
          <p:cNvSpPr/>
          <p:nvPr/>
        </p:nvSpPr>
        <p:spPr>
          <a:xfrm>
            <a:off x="714240" y="914400"/>
            <a:ext cx="3476160" cy="51696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external-styles.html</a:t>
            </a:r>
            <a:endParaRPr/>
          </a:p>
        </p:txBody>
      </p:sp>
    </p:spTree>
  </p:cSld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External Styles: Example (3)</a:t>
            </a:r>
            <a:endParaRPr/>
          </a:p>
        </p:txBody>
      </p:sp>
      <p:sp>
        <p:nvSpPr>
          <p:cNvPr id="946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EAC6403-CF16-4F77-8509-74A55E355AC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47" name="CustomShape 3"/>
          <p:cNvSpPr/>
          <p:nvPr/>
        </p:nvSpPr>
        <p:spPr>
          <a:xfrm>
            <a:off x="685800" y="1143000"/>
            <a:ext cx="7776720" cy="51822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…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&lt;li&gt;Bread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&lt;ul&gt;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&lt;li&gt;White bread&lt;/li&gt;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&lt;li&gt;Rye bread&lt;/li&gt;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&lt;li&gt;Whole wheat bread&lt;/li&gt;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&lt;/ul&gt;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&lt;li&gt;Rice&lt;/li&gt;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&lt;li&gt;Potatoes&lt;/li&gt;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&lt;li&gt;Pizza &lt;em&gt;with mushrooms&lt;/em&gt;&lt;/li&gt;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&lt;/ul&gt;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&lt;a href="http://food.com" title="grocery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store"&gt;Go to the Grocery store&lt;/a&gt;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</p:spTree>
  </p:cSld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CustomShape 1"/>
          <p:cNvSpPr/>
          <p:nvPr/>
        </p:nvSpPr>
        <p:spPr>
          <a:xfrm>
            <a:off x="685800" y="1143000"/>
            <a:ext cx="7776720" cy="51822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…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&lt;li&gt;Bread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&lt;ul&gt;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&lt;li&gt;White bread&lt;/li&gt;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&lt;li&gt;Rye bread&lt;/li&gt;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&lt;li&gt;Whole wheat bread&lt;/li&gt;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&lt;/ul&gt;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&lt;li&gt;Rice&lt;/li&gt;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&lt;li&gt;Potatoes&lt;/li&gt;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&lt;li&gt;Pizza &lt;em&gt;with mushrooms&lt;/em&gt;&lt;/li&gt;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&lt;/ul&gt;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&lt;a href="http://food.com" title="grocery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store"&gt;Go to the Grocery store&lt;/a&gt;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95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949" name="TextShape 2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External Styles: Example (4)</a:t>
            </a:r>
            <a:endParaRPr/>
          </a:p>
        </p:txBody>
      </p:sp>
      <p:sp>
        <p:nvSpPr>
          <p:cNvPr id="95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CE2BC37-7901-4787-87BF-713D2DFF3A2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951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124080" y="1447920"/>
            <a:ext cx="5325840" cy="4936680"/>
          </a:xfrm>
          <a:prstGeom prst="rect">
            <a:avLst/>
          </a:prstGeom>
          <a:ln w="12600">
            <a:solidFill>
              <a:srgbClr val="90cad7"/>
            </a:solidFill>
            <a:round/>
          </a:ln>
        </p:spPr>
      </p:pic>
    </p:spTree>
  </p:cSld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Text-related CSS Properties</a:t>
            </a:r>
            <a:endParaRPr/>
          </a:p>
        </p:txBody>
      </p:sp>
      <p:sp>
        <p:nvSpPr>
          <p:cNvPr id="953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color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– specifies the color of the text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font-size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– size of font: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xx-small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x-small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small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medium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large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x-large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xx-large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smaller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larger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or numeric value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font-family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– comma separated font names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Example: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verdana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sans-serif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etc. 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The browser loads the first one that is available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There should always be at least one generic font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font-weight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 can be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normal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bold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bolder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lighter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or a number in range [</a:t>
            </a:r>
            <a:r>
              <a:rPr b="1" lang="en-US" sz="3000">
                <a:solidFill>
                  <a:srgbClr val="ebffd2"/>
                </a:solidFill>
                <a:latin typeface="Consolas"/>
              </a:rPr>
              <a:t>100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ebffd2"/>
                </a:solidFill>
                <a:latin typeface="Consolas"/>
              </a:rPr>
              <a:t>…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ebffd2"/>
                </a:solidFill>
                <a:latin typeface="Consolas"/>
              </a:rPr>
              <a:t>900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]</a:t>
            </a:r>
            <a:endParaRPr/>
          </a:p>
        </p:txBody>
      </p:sp>
      <p:sp>
        <p:nvSpPr>
          <p:cNvPr id="95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926328A-8613-4E42-B138-A988B1CBE60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CSS Rules for Fonts (2)</a:t>
            </a:r>
            <a:endParaRPr/>
          </a:p>
        </p:txBody>
      </p:sp>
      <p:sp>
        <p:nvSpPr>
          <p:cNvPr id="95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font-style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– styles the font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Values: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normal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italic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oblique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text-decoration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– decorates the text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Values: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none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underline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line-trough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overline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blink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text-align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– defines the alignment of text or other content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Values: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left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right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center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justify</a:t>
            </a:r>
            <a:endParaRPr/>
          </a:p>
        </p:txBody>
      </p:sp>
      <p:sp>
        <p:nvSpPr>
          <p:cNvPr id="95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18F1243-A0FE-431A-80FA-1BF74D2DEA3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Shorthand Font Property</a:t>
            </a:r>
            <a:endParaRPr/>
          </a:p>
        </p:txBody>
      </p:sp>
      <p:sp>
        <p:nvSpPr>
          <p:cNvPr id="959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font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Shorthand rule for setting multiple font properties at the same time</a:t>
            </a:r>
            <a:endParaRPr/>
          </a:p>
          <a:p>
            <a:endParaRPr/>
          </a:p>
          <a:p>
            <a:r>
              <a:rPr b="1" lang="en-US" sz="3000">
                <a:solidFill>
                  <a:srgbClr val="ebffc2"/>
                </a:solidFill>
                <a:latin typeface="Corbel"/>
              </a:rPr>
              <a:t>	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is equal to writing this:</a:t>
            </a:r>
            <a:endParaRPr/>
          </a:p>
        </p:txBody>
      </p:sp>
      <p:sp>
        <p:nvSpPr>
          <p:cNvPr id="96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A452E03-7F76-4A6C-BF26-3262F151806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61" name="CustomShape 4"/>
          <p:cNvSpPr/>
          <p:nvPr/>
        </p:nvSpPr>
        <p:spPr>
          <a:xfrm>
            <a:off x="900000" y="2851920"/>
            <a:ext cx="741636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font:italic normal bold 12px/16px verdana</a:t>
            </a:r>
            <a:endParaRPr/>
          </a:p>
        </p:txBody>
      </p:sp>
      <p:sp>
        <p:nvSpPr>
          <p:cNvPr id="962" name="CustomShape 5"/>
          <p:cNvSpPr/>
          <p:nvPr/>
        </p:nvSpPr>
        <p:spPr>
          <a:xfrm>
            <a:off x="900000" y="4168440"/>
            <a:ext cx="7416360" cy="20646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font-style: italic;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font-variant: normal;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font-weight: bold;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font-size: 12px;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line-height: 16px;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font-family: verdana;</a:t>
            </a:r>
            <a:endParaRPr/>
          </a:p>
        </p:txBody>
      </p:sp>
    </p:spTree>
  </p:cSld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Backgrounds</a:t>
            </a:r>
            <a:endParaRPr/>
          </a:p>
        </p:txBody>
      </p:sp>
      <p:sp>
        <p:nvSpPr>
          <p:cNvPr id="964" name="TextShape 2"/>
          <p:cNvSpPr txBox="1"/>
          <p:nvPr/>
        </p:nvSpPr>
        <p:spPr>
          <a:xfrm>
            <a:off x="228600" y="91440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background-image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URL of image to be used as background, e.g.: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background-color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Using color and image and the same time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background-repeat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repeat-x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repeat-y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repeat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no-repeat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background-attachment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fixed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/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scroll</a:t>
            </a:r>
            <a:endParaRPr/>
          </a:p>
          <a:p>
            <a:endParaRPr/>
          </a:p>
        </p:txBody>
      </p:sp>
      <p:sp>
        <p:nvSpPr>
          <p:cNvPr id="96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2C52F92-B974-4639-8944-805490B046B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66" name="CustomShape 4"/>
          <p:cNvSpPr/>
          <p:nvPr/>
        </p:nvSpPr>
        <p:spPr>
          <a:xfrm>
            <a:off x="900000" y="2233080"/>
            <a:ext cx="741636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background-image:url("back.gif");</a:t>
            </a:r>
            <a:endParaRPr/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539640" y="1628640"/>
            <a:ext cx="7994160" cy="3709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&lt;!DOCTYPE HTML&gt;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&lt;title&gt;My First HTML Page&lt;/title&gt;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&lt;p&gt;This is some text...&lt;/p&gt;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288" name="CustomShape 2"/>
          <p:cNvSpPr/>
          <p:nvPr/>
        </p:nvSpPr>
        <p:spPr>
          <a:xfrm>
            <a:off x="875160" y="3657600"/>
            <a:ext cx="7354080" cy="12650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sp>
        <p:nvSpPr>
          <p:cNvPr id="289" name="TextShape 3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First HTML Page: Body</a:t>
            </a:r>
            <a:endParaRPr/>
          </a:p>
        </p:txBody>
      </p:sp>
      <p:sp>
        <p:nvSpPr>
          <p:cNvPr id="290" name="TextShape 4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218225D-A479-4650-A8DC-84983CC5182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91" name="CustomShape 5"/>
          <p:cNvSpPr/>
          <p:nvPr/>
        </p:nvSpPr>
        <p:spPr>
          <a:xfrm>
            <a:off x="4114800" y="5257800"/>
            <a:ext cx="2209320" cy="572400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HTML body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Backgrounds (2)</a:t>
            </a:r>
            <a:endParaRPr/>
          </a:p>
        </p:txBody>
      </p:sp>
      <p:sp>
        <p:nvSpPr>
          <p:cNvPr id="968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background-position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specifies vertical and horizontal position of the background image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Vertical position: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top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center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bottom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Horizontal position: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left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center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right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Both can be specified in percentage or other numerical values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Examples:</a:t>
            </a:r>
            <a:endParaRPr/>
          </a:p>
        </p:txBody>
      </p:sp>
      <p:sp>
        <p:nvSpPr>
          <p:cNvPr id="96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3FEC6AF-C0F2-4F90-AF6D-2986D5EB70B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70" name="CustomShape 4"/>
          <p:cNvSpPr/>
          <p:nvPr/>
        </p:nvSpPr>
        <p:spPr>
          <a:xfrm>
            <a:off x="987480" y="5290200"/>
            <a:ext cx="724176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background-position: top left;</a:t>
            </a:r>
            <a:endParaRPr/>
          </a:p>
        </p:txBody>
      </p:sp>
      <p:sp>
        <p:nvSpPr>
          <p:cNvPr id="971" name="CustomShape 5"/>
          <p:cNvSpPr/>
          <p:nvPr/>
        </p:nvSpPr>
        <p:spPr>
          <a:xfrm>
            <a:off x="990720" y="5976000"/>
            <a:ext cx="724176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background-position: -5px 50%;</a:t>
            </a:r>
            <a:endParaRPr/>
          </a:p>
        </p:txBody>
      </p:sp>
    </p:spTree>
  </p:cSld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ccff33"/>
                </a:solidFill>
                <a:latin typeface="Corbel"/>
              </a:rPr>
              <a:t>Background Shorthand Property</a:t>
            </a:r>
            <a:endParaRPr/>
          </a:p>
        </p:txBody>
      </p:sp>
      <p:sp>
        <p:nvSpPr>
          <p:cNvPr id="973" name="TextShape 2"/>
          <p:cNvSpPr txBox="1"/>
          <p:nvPr/>
        </p:nvSpPr>
        <p:spPr>
          <a:xfrm>
            <a:off x="228600" y="91440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129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background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: shorthand rule for setting background properties at the same time:</a:t>
            </a:r>
            <a:endParaRPr/>
          </a:p>
          <a:p>
            <a:pPr>
              <a:lnSpc>
                <a:spcPts val="1129"/>
              </a:lnSpc>
            </a:pPr>
            <a:endParaRPr/>
          </a:p>
          <a:p>
            <a:pPr>
              <a:lnSpc>
                <a:spcPts val="1129"/>
              </a:lnSpc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	</a:t>
            </a:r>
            <a:endParaRPr/>
          </a:p>
          <a:p>
            <a:pPr>
              <a:lnSpc>
                <a:spcPts val="1129"/>
              </a:lnSpc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	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is equal to writing: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pPr lvl="1">
              <a:lnSpc>
                <a:spcPts val="1129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Some browsers will not apply BOTH color and image for background if using shorthand rule</a:t>
            </a:r>
            <a:endParaRPr/>
          </a:p>
        </p:txBody>
      </p:sp>
      <p:sp>
        <p:nvSpPr>
          <p:cNvPr id="97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C3ACA7B-B92F-4322-8E5B-F1D26B6A2E2D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75" name="CustomShape 4"/>
          <p:cNvSpPr/>
          <p:nvPr/>
        </p:nvSpPr>
        <p:spPr>
          <a:xfrm>
            <a:off x="609480" y="1981080"/>
            <a:ext cx="7924320" cy="748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background: #FFF0C0 url("back.gif") no-repeat fixed top;</a:t>
            </a:r>
            <a:endParaRPr/>
          </a:p>
        </p:txBody>
      </p:sp>
      <p:sp>
        <p:nvSpPr>
          <p:cNvPr id="976" name="CustomShape 5"/>
          <p:cNvSpPr/>
          <p:nvPr/>
        </p:nvSpPr>
        <p:spPr>
          <a:xfrm>
            <a:off x="609480" y="3579840"/>
            <a:ext cx="7924320" cy="17355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background-color: #FFF0C0;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background-image: url("back.gif");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background-repeat: no-repeat;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background-attachment: fixed;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background-position: top;</a:t>
            </a:r>
            <a:endParaRPr/>
          </a:p>
        </p:txBody>
      </p:sp>
    </p:spTree>
  </p:cSld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Background-image or </a:t>
            </a:r>
            <a:r>
              <a:rPr b="1" lang="en-US" sz="4000">
                <a:solidFill>
                  <a:srgbClr val="ccff33"/>
                </a:solidFill>
                <a:latin typeface="Consolas"/>
              </a:rPr>
              <a:t>&lt;img&gt;</a:t>
            </a:r>
            <a:r>
              <a:rPr b="1" lang="en-US" sz="4000">
                <a:solidFill>
                  <a:srgbClr val="ccff33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978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Background images allow you to save many image tags from the HTML 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Leads to less code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More content-oriented approach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All images that are not part of the page content (and are used only for "beautification") should be moved to the CSS</a:t>
            </a:r>
            <a:endParaRPr/>
          </a:p>
        </p:txBody>
      </p:sp>
      <p:sp>
        <p:nvSpPr>
          <p:cNvPr id="97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97B3F26-F5D6-41B8-B2DD-6BF8E1FE461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Borders</a:t>
            </a:r>
            <a:endParaRPr/>
          </a:p>
        </p:txBody>
      </p:sp>
      <p:sp>
        <p:nvSpPr>
          <p:cNvPr id="98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border-width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thin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medium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thick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or numerical value (e.g.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10px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)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border-color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color alias or RGB value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border-style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none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hidden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dotted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dashed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solid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double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groove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ridge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inset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outset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Each property can be defined separately for left, top, bottom and right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border-top-style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border-left-color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…</a:t>
            </a:r>
            <a:endParaRPr/>
          </a:p>
        </p:txBody>
      </p:sp>
      <p:sp>
        <p:nvSpPr>
          <p:cNvPr id="98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05D1260-2B52-45D8-A63D-AC78F27D67C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Border Shorthand Property</a:t>
            </a:r>
            <a:endParaRPr/>
          </a:p>
        </p:txBody>
      </p:sp>
      <p:sp>
        <p:nvSpPr>
          <p:cNvPr id="98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border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shorthand rule for setting border properties at once: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	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is equal to writing: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	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	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Specify different borders for the sides via shorthand rules: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border-top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border-left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border-right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border-bottom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When to avoid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border:0</a:t>
            </a:r>
            <a:endParaRPr/>
          </a:p>
        </p:txBody>
      </p:sp>
      <p:sp>
        <p:nvSpPr>
          <p:cNvPr id="98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1E1B254-33F9-427B-A7AE-0BE5475A80B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986" name="CustomShape 4"/>
          <p:cNvSpPr/>
          <p:nvPr/>
        </p:nvSpPr>
        <p:spPr>
          <a:xfrm>
            <a:off x="609480" y="2242440"/>
            <a:ext cx="792432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border: 1px solid red</a:t>
            </a:r>
            <a:endParaRPr/>
          </a:p>
        </p:txBody>
      </p:sp>
      <p:sp>
        <p:nvSpPr>
          <p:cNvPr id="987" name="CustomShape 5"/>
          <p:cNvSpPr/>
          <p:nvPr/>
        </p:nvSpPr>
        <p:spPr>
          <a:xfrm>
            <a:off x="609480" y="3537720"/>
            <a:ext cx="7924320" cy="10774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border-width:1px;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border-color:red;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border-style:solid;</a:t>
            </a:r>
            <a:endParaRPr/>
          </a:p>
        </p:txBody>
      </p:sp>
    </p:spTree>
  </p:cSld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Width and Height</a:t>
            </a:r>
            <a:endParaRPr/>
          </a:p>
        </p:txBody>
      </p:sp>
      <p:sp>
        <p:nvSpPr>
          <p:cNvPr id="989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width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– defines numerical value for the width of element, e.g.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200px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height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– defines numerical value for the height of element, e.g.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100px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By default the height of an element is defined by its content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Inline elements do not apply height, unless you change their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display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style.</a:t>
            </a:r>
            <a:endParaRPr/>
          </a:p>
        </p:txBody>
      </p:sp>
      <p:sp>
        <p:nvSpPr>
          <p:cNvPr id="99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582F968-3854-407B-AB72-B391A0D176B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Margin and Padding</a:t>
            </a:r>
            <a:endParaRPr/>
          </a:p>
        </p:txBody>
      </p:sp>
      <p:sp>
        <p:nvSpPr>
          <p:cNvPr id="99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margin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and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padding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define the spacing around the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Numerical value, e.g.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10px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or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-5px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Can be defined for each of the four sides separately -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margin-top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padding-left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…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margin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is the spacing outside of the border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padding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is the spacing between the border and the content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What are collapsing margins?</a:t>
            </a:r>
            <a:endParaRPr/>
          </a:p>
        </p:txBody>
      </p:sp>
      <p:sp>
        <p:nvSpPr>
          <p:cNvPr id="99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E2BA064-2BF5-42F4-91E8-DB188268060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Margin and Padding: Short Rules</a:t>
            </a:r>
            <a:endParaRPr/>
          </a:p>
        </p:txBody>
      </p:sp>
      <p:sp>
        <p:nvSpPr>
          <p:cNvPr id="995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margin: 5px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;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Sets all four sides to have margin of </a:t>
            </a:r>
            <a:r>
              <a:rPr b="1" lang="en-US" sz="3000">
                <a:solidFill>
                  <a:srgbClr val="ebffc2"/>
                </a:solidFill>
                <a:latin typeface="Consolas"/>
              </a:rPr>
              <a:t>5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px;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margin: 10px 20px;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top and bottom to </a:t>
            </a:r>
            <a:r>
              <a:rPr b="1" lang="en-US" sz="3000">
                <a:solidFill>
                  <a:srgbClr val="ebffc2"/>
                </a:solidFill>
                <a:latin typeface="Consolas"/>
              </a:rPr>
              <a:t>10px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left and right to </a:t>
            </a:r>
            <a:r>
              <a:rPr b="1" lang="en-US" sz="3000">
                <a:solidFill>
                  <a:srgbClr val="ebffc2"/>
                </a:solidFill>
                <a:latin typeface="Consolas"/>
              </a:rPr>
              <a:t>20px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;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margin: 5px 3px 8px;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top 5px, left/right 3px, bottom 8px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margin: 1px 3px 5px 7px;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top, right, bottom, left (clockwise from top)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Same for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padding</a:t>
            </a:r>
            <a:endParaRPr/>
          </a:p>
        </p:txBody>
      </p:sp>
      <p:sp>
        <p:nvSpPr>
          <p:cNvPr id="99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54E83AA-4149-4719-9CE9-05F3731CC5E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Box Model</a:t>
            </a:r>
            <a:endParaRPr/>
          </a:p>
        </p:txBody>
      </p:sp>
      <p:sp>
        <p:nvSpPr>
          <p:cNvPr id="998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8FD8AAA-44CD-42CD-B6C2-07FD5DCF605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999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6640" y="1297440"/>
            <a:ext cx="7468920" cy="5033880"/>
          </a:xfrm>
          <a:prstGeom prst="rect">
            <a:avLst/>
          </a:prstGeom>
          <a:ln>
            <a:noFill/>
          </a:ln>
        </p:spPr>
      </p:pic>
    </p:spTree>
  </p:cSld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IE Quirks Mode</a:t>
            </a:r>
            <a:endParaRPr/>
          </a:p>
        </p:txBody>
      </p:sp>
      <p:sp>
        <p:nvSpPr>
          <p:cNvPr id="1001" name="TextShape 2"/>
          <p:cNvSpPr txBox="1"/>
          <p:nvPr/>
        </p:nvSpPr>
        <p:spPr>
          <a:xfrm>
            <a:off x="228600" y="914400"/>
            <a:ext cx="403812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When using quirks mode (pages with no DOCTYPE or with a HTML 4 Transitional DOCTYPE), Internet Explorer violates the box model standard</a:t>
            </a:r>
            <a:endParaRPr/>
          </a:p>
        </p:txBody>
      </p:sp>
      <p:sp>
        <p:nvSpPr>
          <p:cNvPr id="100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8C97DCD-FBCD-4A16-BBAA-C827225768A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003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1125360"/>
            <a:ext cx="3952440" cy="53636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Some Simple Tags</a:t>
            </a:r>
            <a:endParaRPr/>
          </a:p>
        </p:txBody>
      </p:sp>
      <p:sp>
        <p:nvSpPr>
          <p:cNvPr id="293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Hyperlink Tags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Image Tags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Text formatting tags</a:t>
            </a:r>
            <a:endParaRPr/>
          </a:p>
        </p:txBody>
      </p:sp>
      <p:sp>
        <p:nvSpPr>
          <p:cNvPr id="29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0ED2C46-0A06-47B8-9FFC-71109DBFDF5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95" name="CustomShape 4"/>
          <p:cNvSpPr/>
          <p:nvPr/>
        </p:nvSpPr>
        <p:spPr>
          <a:xfrm>
            <a:off x="611280" y="1752480"/>
            <a:ext cx="7991280" cy="8946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&lt;a href="http://www.telerik.com/"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title="Telerik"&gt;Link to Telerik Web site&lt;/a&gt;</a:t>
            </a:r>
            <a:endParaRPr/>
          </a:p>
        </p:txBody>
      </p:sp>
      <p:sp>
        <p:nvSpPr>
          <p:cNvPr id="296" name="CustomShape 5"/>
          <p:cNvSpPr/>
          <p:nvPr/>
        </p:nvSpPr>
        <p:spPr>
          <a:xfrm>
            <a:off x="612720" y="3581280"/>
            <a:ext cx="7991280" cy="4924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&lt;img src="logo.gif" alt="logo" /&gt;</a:t>
            </a:r>
            <a:endParaRPr/>
          </a:p>
        </p:txBody>
      </p:sp>
      <p:sp>
        <p:nvSpPr>
          <p:cNvPr id="297" name="CustomShape 6"/>
          <p:cNvSpPr/>
          <p:nvPr/>
        </p:nvSpPr>
        <p:spPr>
          <a:xfrm>
            <a:off x="612720" y="5013360"/>
            <a:ext cx="7991280" cy="12967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This text is &lt;em&gt;emphasized.&lt;/em&gt;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&lt;br /&gt;new line&lt;br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This one is &lt;strong&gt;more emphasized.&lt;/strong&gt;</a:t>
            </a:r>
            <a:endParaRPr/>
          </a:p>
        </p:txBody>
      </p:sp>
    </p:spTree>
  </p:cSld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Positioning</a:t>
            </a:r>
            <a:endParaRPr/>
          </a:p>
        </p:txBody>
      </p:sp>
      <p:sp>
        <p:nvSpPr>
          <p:cNvPr id="1005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position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defines the positioning of the element in the page content flow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The value is one of: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static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(default)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relative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– relative position according to where the element would appear with static position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absolute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– position according to the innermost positioned parent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fixed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– same as  absolute, but ignores page scrolling</a:t>
            </a:r>
            <a:endParaRPr/>
          </a:p>
        </p:txBody>
      </p:sp>
      <p:sp>
        <p:nvSpPr>
          <p:cNvPr id="100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DE1CE5A-7BBA-4ECD-A229-FD39DC7AB3F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Positioning (2)</a:t>
            </a:r>
            <a:endParaRPr/>
          </a:p>
        </p:txBody>
      </p:sp>
      <p:sp>
        <p:nvSpPr>
          <p:cNvPr id="1008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Margin VS relative positioning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Fixed and absolutely positioned elements do not influence the page normal flow and usually stay on top of other elements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Their position and size is ignored when calculating the size of parent element or position of surrounding elements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Overlaid according to their z-index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Inline fixed or absolutely positioned elements can apply height like block-level elements</a:t>
            </a:r>
            <a:endParaRPr/>
          </a:p>
        </p:txBody>
      </p:sp>
      <p:sp>
        <p:nvSpPr>
          <p:cNvPr id="100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098D688-8AB5-4497-8557-ACB601516E2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Positioning (3)</a:t>
            </a:r>
            <a:endParaRPr/>
          </a:p>
        </p:txBody>
      </p:sp>
      <p:sp>
        <p:nvSpPr>
          <p:cNvPr id="101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top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left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bottom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right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specifies offset of absolute/fixed/relative positioned element as numerical values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z-index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: specifies the stack level of positioned elements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Understanding stacking context</a:t>
            </a:r>
            <a:endParaRPr/>
          </a:p>
        </p:txBody>
      </p:sp>
      <p:sp>
        <p:nvSpPr>
          <p:cNvPr id="101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EC93F93-ABF3-4F4B-B8C9-0D171F2E01F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013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65760" y="4559400"/>
            <a:ext cx="2539800" cy="1841040"/>
          </a:xfrm>
          <a:prstGeom prst="rect">
            <a:avLst/>
          </a:prstGeom>
          <a:ln w="9360">
            <a:noFill/>
          </a:ln>
        </p:spPr>
      </p:pic>
      <p:sp>
        <p:nvSpPr>
          <p:cNvPr id="1014" name="CustomShape 4"/>
          <p:cNvSpPr/>
          <p:nvPr/>
        </p:nvSpPr>
        <p:spPr>
          <a:xfrm>
            <a:off x="685800" y="4495680"/>
            <a:ext cx="4647960" cy="2010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>
                <a:solidFill>
                  <a:srgbClr val="ebffc2"/>
                </a:solidFill>
                <a:latin typeface="Corbel"/>
              </a:rPr>
              <a:t>Each positioned element creates a stacking context.</a:t>
            </a:r>
            <a:endParaRPr/>
          </a:p>
          <a:p>
            <a:pPr>
              <a:lnSpc>
                <a:spcPct val="100000"/>
              </a:lnSpc>
            </a:pPr>
            <a:r>
              <a:rPr lang="en-IN">
                <a:solidFill>
                  <a:srgbClr val="ebffc2"/>
                </a:solidFill>
                <a:latin typeface="Corbel"/>
              </a:rPr>
              <a:t>Elements in different stacking contexts are overlapped according to the stacking order of their containers. For example, there is no way for #A1 and #A2 (children of #A) to be placed over #B without increasing the z-index of #A.</a:t>
            </a:r>
            <a:endParaRPr/>
          </a:p>
        </p:txBody>
      </p:sp>
    </p:spTree>
  </p:cSld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Inline element positioning</a:t>
            </a:r>
            <a:endParaRPr/>
          </a:p>
        </p:txBody>
      </p:sp>
      <p:sp>
        <p:nvSpPr>
          <p:cNvPr id="101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vertical-align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sets the vertical-alignment of an inline element, according to the line height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Values: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baseline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sub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super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top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text-top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middle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bottom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text-bottom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or numeric</a:t>
            </a:r>
            <a:endParaRPr/>
          </a:p>
          <a:p>
            <a:pPr lvl="1"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Also used for content of table cells (which apply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middle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alignment by default)</a:t>
            </a:r>
            <a:endParaRPr/>
          </a:p>
        </p:txBody>
      </p:sp>
      <p:sp>
        <p:nvSpPr>
          <p:cNvPr id="101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40ECEE9-1CC6-4B15-8883-C6CB342A1CC9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Float</a:t>
            </a:r>
            <a:endParaRPr/>
          </a:p>
        </p:txBody>
      </p:sp>
      <p:sp>
        <p:nvSpPr>
          <p:cNvPr id="1019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float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the element “floats” to one side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left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places the element on the left and following content on the right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right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places the element on the right and following content on the left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floated elements should come before the content that will wrap around them in the code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margins of floated elements do not collapse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floated inline elements can apply height</a:t>
            </a:r>
            <a:endParaRPr/>
          </a:p>
        </p:txBody>
      </p:sp>
      <p:sp>
        <p:nvSpPr>
          <p:cNvPr id="102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80748D6-DD32-4527-B82E-92AFD9DF610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Float (2)</a:t>
            </a:r>
            <a:endParaRPr/>
          </a:p>
        </p:txBody>
      </p:sp>
      <p:sp>
        <p:nvSpPr>
          <p:cNvPr id="102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How floated elements are positioned</a:t>
            </a:r>
            <a:endParaRPr/>
          </a:p>
        </p:txBody>
      </p:sp>
      <p:sp>
        <p:nvSpPr>
          <p:cNvPr id="102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DDBB37F-EDA8-4079-B775-9A837652F10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02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14600" y="2362320"/>
            <a:ext cx="4038480" cy="314964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Clear</a:t>
            </a:r>
            <a:endParaRPr/>
          </a:p>
        </p:txBody>
      </p:sp>
      <p:sp>
        <p:nvSpPr>
          <p:cNvPr id="102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clear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Sets the sides of the element where other floating elements are NOT allowed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Used to "drop" elements below floated ones or expand a container, which contains only floated children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Possible values: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left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right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both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Clearing floats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additional element 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&lt;div&gt;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) with a clear style</a:t>
            </a:r>
            <a:endParaRPr/>
          </a:p>
        </p:txBody>
      </p:sp>
      <p:sp>
        <p:nvSpPr>
          <p:cNvPr id="102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5578137-2064-4C03-9C7D-1FFB4DF651D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Clear (2)</a:t>
            </a:r>
            <a:endParaRPr/>
          </a:p>
        </p:txBody>
      </p:sp>
      <p:sp>
        <p:nvSpPr>
          <p:cNvPr id="1029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Clearing floats (continued)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:after { content: ""; display: block; clear: both; height: 0; }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Triggering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hasLayout 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in IE expands a container of floated elements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display: inline-block;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zoom: 1;</a:t>
            </a:r>
            <a:endParaRPr/>
          </a:p>
        </p:txBody>
      </p:sp>
      <p:sp>
        <p:nvSpPr>
          <p:cNvPr id="103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D0EC9C3-1D6D-488B-A9E1-9C73086F0DC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Opacity</a:t>
            </a:r>
            <a:endParaRPr/>
          </a:p>
        </p:txBody>
      </p:sp>
      <p:sp>
        <p:nvSpPr>
          <p:cNvPr id="103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opacity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specifies the opacity of the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Floating point number from 0 to 1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For old Mozilla browsers use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–moz-opacity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For IE use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filter:alpha(opacity=value)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where value is from 0 to 100; also, "binary and script behaviors" must be enabled and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hasLayout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must be triggered, e.g. with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zoom:1</a:t>
            </a:r>
            <a:endParaRPr/>
          </a:p>
        </p:txBody>
      </p:sp>
      <p:sp>
        <p:nvSpPr>
          <p:cNvPr id="103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EC387C6-0666-4150-9D2C-AF373D2B7BC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Visibility</a:t>
            </a:r>
            <a:endParaRPr/>
          </a:p>
        </p:txBody>
      </p:sp>
      <p:sp>
        <p:nvSpPr>
          <p:cNvPr id="1035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visibility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Determines whether the element is visible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hidden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element is not rendered, but still occupies place on the page (similar to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opacity:0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visible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element is rendered normally</a:t>
            </a:r>
            <a:endParaRPr/>
          </a:p>
        </p:txBody>
      </p:sp>
      <p:sp>
        <p:nvSpPr>
          <p:cNvPr id="103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3EB3A6B-A30E-427C-9102-8095027C6D4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Some Simple Tags – Example</a:t>
            </a:r>
            <a:endParaRPr/>
          </a:p>
        </p:txBody>
      </p:sp>
      <p:sp>
        <p:nvSpPr>
          <p:cNvPr id="299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A62969E-053F-41FD-97E1-722B0C49DAB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00" name="CustomShape 3"/>
          <p:cNvSpPr/>
          <p:nvPr/>
        </p:nvSpPr>
        <p:spPr>
          <a:xfrm>
            <a:off x="693720" y="1494000"/>
            <a:ext cx="7764120" cy="43592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&lt;!DOCTYPE 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&lt;title&gt;Simple Tags Demo&lt;/title&gt;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href="http://www.telerik.com/" title=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"Telerik site"&gt;This is a link.&lt;/a&gt;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&lt;img src="logo.gif" alt="logo"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&lt;strong&gt;Bold&lt;/strong&gt; and &lt;em&gt;italic&lt;/em&gt; text.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301" name="CustomShape 4"/>
          <p:cNvSpPr/>
          <p:nvPr/>
        </p:nvSpPr>
        <p:spPr>
          <a:xfrm>
            <a:off x="609480" y="895320"/>
            <a:ext cx="33523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some-tags.html</a:t>
            </a:r>
            <a:endParaRPr/>
          </a:p>
        </p:txBody>
      </p:sp>
    </p:spTree>
  </p:cSld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Display</a:t>
            </a:r>
            <a:endParaRPr/>
          </a:p>
        </p:txBody>
      </p:sp>
      <p:sp>
        <p:nvSpPr>
          <p:cNvPr id="1038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display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controls the display of the element and the way it is rendered and if breaks should be placed before and after the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inline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no breaks are placed before and after </a:t>
            </a:r>
            <a:r>
              <a:rPr b="1" lang="en-US" sz="3000">
                <a:solidFill>
                  <a:srgbClr val="ebffc2"/>
                </a:solidFill>
                <a:latin typeface="Courier New"/>
              </a:rPr>
              <a:t>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&lt;span&gt;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is an inline element)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block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 breaks are placed before AND after the element 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&lt;div&gt;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is a block element)</a:t>
            </a:r>
            <a:endParaRPr/>
          </a:p>
        </p:txBody>
      </p:sp>
      <p:sp>
        <p:nvSpPr>
          <p:cNvPr id="103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4FD7161-0C5C-481D-9118-70930EF56E4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Display (2)</a:t>
            </a:r>
            <a:endParaRPr/>
          </a:p>
        </p:txBody>
      </p:sp>
      <p:sp>
        <p:nvSpPr>
          <p:cNvPr id="104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display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controls the display of the element and the way it is rendered and if breaks should be placed before and after the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none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: element is hidden and its dimensions are not used to calculate the surrounding elements rendering (differs from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visibility: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hidden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!)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There are some more possible values, but not all browsers support them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Specific displays like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table-cell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and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table-row</a:t>
            </a:r>
            <a:endParaRPr/>
          </a:p>
        </p:txBody>
      </p:sp>
      <p:sp>
        <p:nvSpPr>
          <p:cNvPr id="104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65D7059-5EE8-400A-A39B-7AB943CC9D0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Overflow</a:t>
            </a:r>
            <a:endParaRPr/>
          </a:p>
        </p:txBody>
      </p:sp>
      <p:sp>
        <p:nvSpPr>
          <p:cNvPr id="1044" name="TextShape 2"/>
          <p:cNvSpPr txBox="1"/>
          <p:nvPr/>
        </p:nvSpPr>
        <p:spPr>
          <a:xfrm>
            <a:off x="228600" y="91440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overflow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: defines the behavior of element when content needs more space than you have specified by the size properties or for other reasons. Values: 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visible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(default) – content spills out of the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auto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- show scrollbars if needed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scroll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– always show scrollbars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hidden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– any content that cannot fit is clipped</a:t>
            </a:r>
            <a:endParaRPr/>
          </a:p>
        </p:txBody>
      </p:sp>
      <p:sp>
        <p:nvSpPr>
          <p:cNvPr id="104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D30E40F-4D90-4A06-8DB2-6CF10A3C5E9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Other CSS Properties</a:t>
            </a:r>
            <a:endParaRPr/>
          </a:p>
        </p:txBody>
      </p:sp>
      <p:sp>
        <p:nvSpPr>
          <p:cNvPr id="104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cursor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 specifies the look of the mouse cursor when placed over the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Values: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crosshair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help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pointer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progress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move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hair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col-resize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row-resize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text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wait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copy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drop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and others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white-space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– controls the line breaking of text. Value is one of: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nowrap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– keeps the text on one line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normal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(default) – browser decides whether to brake the lines if needed</a:t>
            </a:r>
            <a:endParaRPr/>
          </a:p>
        </p:txBody>
      </p:sp>
      <p:sp>
        <p:nvSpPr>
          <p:cNvPr id="104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7DFD663-2BEA-487A-B435-5C070573EE5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Benefits of using CSS</a:t>
            </a:r>
            <a:endParaRPr/>
          </a:p>
        </p:txBody>
      </p:sp>
      <p:sp>
        <p:nvSpPr>
          <p:cNvPr id="1050" name="TextShape 2"/>
          <p:cNvSpPr txBox="1"/>
          <p:nvPr/>
        </p:nvSpPr>
        <p:spPr>
          <a:xfrm>
            <a:off x="380880" y="1066680"/>
            <a:ext cx="838152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More powerful formatting than using presentation tags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Your pages load faster, because browsers cache 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.css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files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Increased accessibility, because rules can be defined according given media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Pages are easier to maintain and update</a:t>
            </a:r>
            <a:endParaRPr/>
          </a:p>
        </p:txBody>
      </p:sp>
      <p:sp>
        <p:nvSpPr>
          <p:cNvPr id="105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134BF6D-E6F6-48BE-99E0-CD42790E92C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Maintenance Example</a:t>
            </a:r>
            <a:endParaRPr/>
          </a:p>
        </p:txBody>
      </p:sp>
      <p:sp>
        <p:nvSpPr>
          <p:cNvPr id="1053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9E5A99F-24C7-4738-8BDA-9767194F0BC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054" name="CustomShape 3"/>
          <p:cNvSpPr/>
          <p:nvPr/>
        </p:nvSpPr>
        <p:spPr>
          <a:xfrm>
            <a:off x="1805040" y="18730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55" name="CustomShape 4"/>
          <p:cNvSpPr/>
          <p:nvPr/>
        </p:nvSpPr>
        <p:spPr>
          <a:xfrm>
            <a:off x="1741320" y="18525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56" name="CustomShape 5"/>
          <p:cNvSpPr/>
          <p:nvPr/>
        </p:nvSpPr>
        <p:spPr>
          <a:xfrm>
            <a:off x="1957320" y="26146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57" name="CustomShape 6"/>
          <p:cNvSpPr/>
          <p:nvPr/>
        </p:nvSpPr>
        <p:spPr>
          <a:xfrm>
            <a:off x="1893960" y="259380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58" name="CustomShape 7"/>
          <p:cNvSpPr/>
          <p:nvPr/>
        </p:nvSpPr>
        <p:spPr>
          <a:xfrm>
            <a:off x="2719440" y="19494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59" name="CustomShape 8"/>
          <p:cNvSpPr/>
          <p:nvPr/>
        </p:nvSpPr>
        <p:spPr>
          <a:xfrm>
            <a:off x="2655720" y="19288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60" name="CustomShape 9"/>
          <p:cNvSpPr/>
          <p:nvPr/>
        </p:nvSpPr>
        <p:spPr>
          <a:xfrm>
            <a:off x="1500120" y="51498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61" name="CustomShape 10"/>
          <p:cNvSpPr/>
          <p:nvPr/>
        </p:nvSpPr>
        <p:spPr>
          <a:xfrm>
            <a:off x="1436760" y="51292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62" name="CustomShape 11"/>
          <p:cNvSpPr/>
          <p:nvPr/>
        </p:nvSpPr>
        <p:spPr>
          <a:xfrm>
            <a:off x="1271520" y="33973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63" name="CustomShape 12"/>
          <p:cNvSpPr/>
          <p:nvPr/>
        </p:nvSpPr>
        <p:spPr>
          <a:xfrm>
            <a:off x="1208160" y="33764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64" name="CustomShape 13"/>
          <p:cNvSpPr/>
          <p:nvPr/>
        </p:nvSpPr>
        <p:spPr>
          <a:xfrm>
            <a:off x="1652760" y="41590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65" name="CustomShape 14"/>
          <p:cNvSpPr/>
          <p:nvPr/>
        </p:nvSpPr>
        <p:spPr>
          <a:xfrm>
            <a:off x="1589040" y="41385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66" name="CustomShape 15"/>
          <p:cNvSpPr/>
          <p:nvPr/>
        </p:nvSpPr>
        <p:spPr>
          <a:xfrm>
            <a:off x="2490840" y="32446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67" name="CustomShape 16"/>
          <p:cNvSpPr/>
          <p:nvPr/>
        </p:nvSpPr>
        <p:spPr>
          <a:xfrm>
            <a:off x="2427120" y="32241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68" name="CustomShape 17"/>
          <p:cNvSpPr/>
          <p:nvPr/>
        </p:nvSpPr>
        <p:spPr>
          <a:xfrm>
            <a:off x="3100320" y="30160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69" name="CustomShape 18"/>
          <p:cNvSpPr/>
          <p:nvPr/>
        </p:nvSpPr>
        <p:spPr>
          <a:xfrm>
            <a:off x="3036960" y="29955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70" name="CustomShape 19"/>
          <p:cNvSpPr/>
          <p:nvPr/>
        </p:nvSpPr>
        <p:spPr>
          <a:xfrm>
            <a:off x="1881360" y="34732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71" name="CustomShape 20"/>
          <p:cNvSpPr/>
          <p:nvPr/>
        </p:nvSpPr>
        <p:spPr>
          <a:xfrm>
            <a:off x="1817640" y="34527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72" name="CustomShape 21"/>
          <p:cNvSpPr/>
          <p:nvPr/>
        </p:nvSpPr>
        <p:spPr>
          <a:xfrm>
            <a:off x="2414520" y="43876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73" name="CustomShape 22"/>
          <p:cNvSpPr/>
          <p:nvPr/>
        </p:nvSpPr>
        <p:spPr>
          <a:xfrm>
            <a:off x="2351160" y="43671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74" name="CustomShape 23"/>
          <p:cNvSpPr/>
          <p:nvPr/>
        </p:nvSpPr>
        <p:spPr>
          <a:xfrm>
            <a:off x="2490840" y="25588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75" name="CustomShape 24"/>
          <p:cNvSpPr/>
          <p:nvPr/>
        </p:nvSpPr>
        <p:spPr>
          <a:xfrm>
            <a:off x="2427120" y="25383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76" name="CustomShape 25"/>
          <p:cNvSpPr/>
          <p:nvPr/>
        </p:nvSpPr>
        <p:spPr>
          <a:xfrm>
            <a:off x="1271520" y="24829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77" name="CustomShape 26"/>
          <p:cNvSpPr/>
          <p:nvPr/>
        </p:nvSpPr>
        <p:spPr>
          <a:xfrm>
            <a:off x="1208160" y="24620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78" name="CustomShape 27"/>
          <p:cNvSpPr/>
          <p:nvPr/>
        </p:nvSpPr>
        <p:spPr>
          <a:xfrm>
            <a:off x="3328920" y="40068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79" name="CustomShape 28"/>
          <p:cNvSpPr/>
          <p:nvPr/>
        </p:nvSpPr>
        <p:spPr>
          <a:xfrm>
            <a:off x="3265560" y="39862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80" name="CustomShape 29"/>
          <p:cNvSpPr/>
          <p:nvPr/>
        </p:nvSpPr>
        <p:spPr>
          <a:xfrm>
            <a:off x="2185920" y="52261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81" name="CustomShape 30"/>
          <p:cNvSpPr/>
          <p:nvPr/>
        </p:nvSpPr>
        <p:spPr>
          <a:xfrm>
            <a:off x="2122560" y="52052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82" name="CustomShape 31"/>
          <p:cNvSpPr/>
          <p:nvPr/>
        </p:nvSpPr>
        <p:spPr>
          <a:xfrm>
            <a:off x="3100320" y="47689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83" name="CustomShape 32"/>
          <p:cNvSpPr/>
          <p:nvPr/>
        </p:nvSpPr>
        <p:spPr>
          <a:xfrm>
            <a:off x="3036960" y="47480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84" name="CustomShape 33"/>
          <p:cNvSpPr/>
          <p:nvPr/>
        </p:nvSpPr>
        <p:spPr>
          <a:xfrm>
            <a:off x="3328920" y="21780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85" name="CustomShape 34"/>
          <p:cNvSpPr/>
          <p:nvPr/>
        </p:nvSpPr>
        <p:spPr>
          <a:xfrm>
            <a:off x="3265560" y="21574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86" name="CustomShape 35"/>
          <p:cNvSpPr/>
          <p:nvPr/>
        </p:nvSpPr>
        <p:spPr>
          <a:xfrm>
            <a:off x="2719440" y="38545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87" name="CustomShape 36"/>
          <p:cNvSpPr/>
          <p:nvPr/>
        </p:nvSpPr>
        <p:spPr>
          <a:xfrm>
            <a:off x="2655720" y="38336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88" name="CustomShape 37"/>
          <p:cNvSpPr/>
          <p:nvPr/>
        </p:nvSpPr>
        <p:spPr>
          <a:xfrm>
            <a:off x="2033640" y="40068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89" name="CustomShape 38"/>
          <p:cNvSpPr/>
          <p:nvPr/>
        </p:nvSpPr>
        <p:spPr>
          <a:xfrm>
            <a:off x="1969920" y="39862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90" name="CustomShape 39"/>
          <p:cNvSpPr/>
          <p:nvPr/>
        </p:nvSpPr>
        <p:spPr>
          <a:xfrm>
            <a:off x="2719440" y="54547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91" name="CustomShape 40"/>
          <p:cNvSpPr/>
          <p:nvPr/>
        </p:nvSpPr>
        <p:spPr>
          <a:xfrm>
            <a:off x="2655720" y="54338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92" name="CustomShape 41"/>
          <p:cNvSpPr/>
          <p:nvPr/>
        </p:nvSpPr>
        <p:spPr>
          <a:xfrm>
            <a:off x="3710160" y="50734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93" name="CustomShape 42"/>
          <p:cNvSpPr/>
          <p:nvPr/>
        </p:nvSpPr>
        <p:spPr>
          <a:xfrm>
            <a:off x="3646440" y="50529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94" name="CustomShape 43"/>
          <p:cNvSpPr/>
          <p:nvPr/>
        </p:nvSpPr>
        <p:spPr>
          <a:xfrm>
            <a:off x="1805040" y="47689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95" name="CustomShape 44"/>
          <p:cNvSpPr/>
          <p:nvPr/>
        </p:nvSpPr>
        <p:spPr>
          <a:xfrm>
            <a:off x="1741320" y="47480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96" name="CustomShape 45"/>
          <p:cNvSpPr/>
          <p:nvPr/>
        </p:nvSpPr>
        <p:spPr>
          <a:xfrm>
            <a:off x="4395960" y="19494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97" name="CustomShape 46"/>
          <p:cNvSpPr/>
          <p:nvPr/>
        </p:nvSpPr>
        <p:spPr>
          <a:xfrm>
            <a:off x="4332240" y="19288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098" name="CustomShape 47"/>
          <p:cNvSpPr/>
          <p:nvPr/>
        </p:nvSpPr>
        <p:spPr>
          <a:xfrm>
            <a:off x="3938760" y="28638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099" name="CustomShape 48"/>
          <p:cNvSpPr/>
          <p:nvPr/>
        </p:nvSpPr>
        <p:spPr>
          <a:xfrm>
            <a:off x="3875040" y="28432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00" name="CustomShape 49"/>
          <p:cNvSpPr/>
          <p:nvPr/>
        </p:nvSpPr>
        <p:spPr>
          <a:xfrm>
            <a:off x="3710160" y="35496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01" name="CustomShape 50"/>
          <p:cNvSpPr/>
          <p:nvPr/>
        </p:nvSpPr>
        <p:spPr>
          <a:xfrm>
            <a:off x="3646440" y="35290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02" name="CustomShape 51"/>
          <p:cNvSpPr/>
          <p:nvPr/>
        </p:nvSpPr>
        <p:spPr>
          <a:xfrm>
            <a:off x="4319640" y="43117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03" name="CustomShape 52"/>
          <p:cNvSpPr/>
          <p:nvPr/>
        </p:nvSpPr>
        <p:spPr>
          <a:xfrm>
            <a:off x="4255920" y="42908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04" name="CustomShape 53"/>
          <p:cNvSpPr/>
          <p:nvPr/>
        </p:nvSpPr>
        <p:spPr>
          <a:xfrm>
            <a:off x="3633840" y="43876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05" name="CustomShape 54"/>
          <p:cNvSpPr/>
          <p:nvPr/>
        </p:nvSpPr>
        <p:spPr>
          <a:xfrm>
            <a:off x="3570120" y="43671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06" name="CustomShape 55"/>
          <p:cNvSpPr/>
          <p:nvPr/>
        </p:nvSpPr>
        <p:spPr>
          <a:xfrm>
            <a:off x="4471920" y="35496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07" name="CustomShape 56"/>
          <p:cNvSpPr/>
          <p:nvPr/>
        </p:nvSpPr>
        <p:spPr>
          <a:xfrm>
            <a:off x="4408560" y="35290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08" name="CustomShape 57"/>
          <p:cNvSpPr/>
          <p:nvPr/>
        </p:nvSpPr>
        <p:spPr>
          <a:xfrm>
            <a:off x="4395960" y="25588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09" name="CustomShape 58"/>
          <p:cNvSpPr/>
          <p:nvPr/>
        </p:nvSpPr>
        <p:spPr>
          <a:xfrm>
            <a:off x="4332240" y="25383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10" name="CustomShape 59"/>
          <p:cNvSpPr/>
          <p:nvPr/>
        </p:nvSpPr>
        <p:spPr>
          <a:xfrm>
            <a:off x="3557520" y="56070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11" name="CustomShape 60"/>
          <p:cNvSpPr/>
          <p:nvPr/>
        </p:nvSpPr>
        <p:spPr>
          <a:xfrm>
            <a:off x="3494160" y="55864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12" name="CustomShape 61"/>
          <p:cNvSpPr/>
          <p:nvPr/>
        </p:nvSpPr>
        <p:spPr>
          <a:xfrm>
            <a:off x="4167360" y="52261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13" name="CustomShape 62"/>
          <p:cNvSpPr/>
          <p:nvPr/>
        </p:nvSpPr>
        <p:spPr>
          <a:xfrm>
            <a:off x="4103640" y="52052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14" name="CustomShape 63"/>
          <p:cNvSpPr/>
          <p:nvPr/>
        </p:nvSpPr>
        <p:spPr>
          <a:xfrm>
            <a:off x="3633840" y="17971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15" name="CustomShape 64"/>
          <p:cNvSpPr/>
          <p:nvPr/>
        </p:nvSpPr>
        <p:spPr>
          <a:xfrm>
            <a:off x="3570120" y="17762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16" name="CustomShape 65"/>
          <p:cNvSpPr/>
          <p:nvPr/>
        </p:nvSpPr>
        <p:spPr>
          <a:xfrm>
            <a:off x="4929120" y="53020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17" name="CustomShape 66"/>
          <p:cNvSpPr/>
          <p:nvPr/>
        </p:nvSpPr>
        <p:spPr>
          <a:xfrm>
            <a:off x="4865760" y="52815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18" name="CustomShape 67"/>
          <p:cNvSpPr/>
          <p:nvPr/>
        </p:nvSpPr>
        <p:spPr>
          <a:xfrm>
            <a:off x="4929120" y="45403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19" name="CustomShape 68"/>
          <p:cNvSpPr/>
          <p:nvPr/>
        </p:nvSpPr>
        <p:spPr>
          <a:xfrm>
            <a:off x="4865760" y="45194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20" name="CustomShape 69"/>
          <p:cNvSpPr/>
          <p:nvPr/>
        </p:nvSpPr>
        <p:spPr>
          <a:xfrm>
            <a:off x="4929120" y="27874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21" name="CustomShape 70"/>
          <p:cNvSpPr/>
          <p:nvPr/>
        </p:nvSpPr>
        <p:spPr>
          <a:xfrm>
            <a:off x="4865760" y="27669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22" name="CustomShape 71"/>
          <p:cNvSpPr/>
          <p:nvPr/>
        </p:nvSpPr>
        <p:spPr>
          <a:xfrm>
            <a:off x="4853160" y="38545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23" name="CustomShape 72"/>
          <p:cNvSpPr/>
          <p:nvPr/>
        </p:nvSpPr>
        <p:spPr>
          <a:xfrm>
            <a:off x="4789440" y="38336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24" name="CustomShape 73"/>
          <p:cNvSpPr/>
          <p:nvPr/>
        </p:nvSpPr>
        <p:spPr>
          <a:xfrm>
            <a:off x="2871720" y="25588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25" name="CustomShape 74"/>
          <p:cNvSpPr/>
          <p:nvPr/>
        </p:nvSpPr>
        <p:spPr>
          <a:xfrm>
            <a:off x="2808360" y="25383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26" name="CustomShape 75"/>
          <p:cNvSpPr/>
          <p:nvPr/>
        </p:nvSpPr>
        <p:spPr>
          <a:xfrm>
            <a:off x="1652760" y="29401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27" name="CustomShape 76"/>
          <p:cNvSpPr/>
          <p:nvPr/>
        </p:nvSpPr>
        <p:spPr>
          <a:xfrm>
            <a:off x="1589040" y="29192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28" name="CustomShape 77"/>
          <p:cNvSpPr/>
          <p:nvPr/>
        </p:nvSpPr>
        <p:spPr>
          <a:xfrm>
            <a:off x="1347840" y="43117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29" name="CustomShape 78"/>
          <p:cNvSpPr/>
          <p:nvPr/>
        </p:nvSpPr>
        <p:spPr>
          <a:xfrm>
            <a:off x="1284120" y="42908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30" name="CustomShape 79"/>
          <p:cNvSpPr/>
          <p:nvPr/>
        </p:nvSpPr>
        <p:spPr>
          <a:xfrm>
            <a:off x="3176640" y="35496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31" name="CustomShape 80"/>
          <p:cNvSpPr/>
          <p:nvPr/>
        </p:nvSpPr>
        <p:spPr>
          <a:xfrm>
            <a:off x="3112920" y="35290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32" name="CustomShape 81"/>
          <p:cNvSpPr/>
          <p:nvPr/>
        </p:nvSpPr>
        <p:spPr>
          <a:xfrm>
            <a:off x="1805040" y="54547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33" name="CustomShape 82"/>
          <p:cNvSpPr/>
          <p:nvPr/>
        </p:nvSpPr>
        <p:spPr>
          <a:xfrm>
            <a:off x="1741320" y="54338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34" name="CustomShape 83"/>
          <p:cNvSpPr/>
          <p:nvPr/>
        </p:nvSpPr>
        <p:spPr>
          <a:xfrm>
            <a:off x="2414520" y="37018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35" name="CustomShape 84"/>
          <p:cNvSpPr/>
          <p:nvPr/>
        </p:nvSpPr>
        <p:spPr>
          <a:xfrm>
            <a:off x="2351160" y="36813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36" name="CustomShape 85"/>
          <p:cNvSpPr/>
          <p:nvPr/>
        </p:nvSpPr>
        <p:spPr>
          <a:xfrm>
            <a:off x="2262240" y="20257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37" name="CustomShape 86"/>
          <p:cNvSpPr/>
          <p:nvPr/>
        </p:nvSpPr>
        <p:spPr>
          <a:xfrm>
            <a:off x="2198520" y="20048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38" name="CustomShape 87"/>
          <p:cNvSpPr/>
          <p:nvPr/>
        </p:nvSpPr>
        <p:spPr>
          <a:xfrm>
            <a:off x="3481560" y="27115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39" name="CustomShape 88"/>
          <p:cNvSpPr/>
          <p:nvPr/>
        </p:nvSpPr>
        <p:spPr>
          <a:xfrm>
            <a:off x="3417840" y="26906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40" name="CustomShape 89"/>
          <p:cNvSpPr/>
          <p:nvPr/>
        </p:nvSpPr>
        <p:spPr>
          <a:xfrm>
            <a:off x="4014720" y="40068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41" name="CustomShape 90"/>
          <p:cNvSpPr/>
          <p:nvPr/>
        </p:nvSpPr>
        <p:spPr>
          <a:xfrm>
            <a:off x="3951360" y="39862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42" name="CustomShape 91"/>
          <p:cNvSpPr/>
          <p:nvPr/>
        </p:nvSpPr>
        <p:spPr>
          <a:xfrm>
            <a:off x="2643120" y="48448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43" name="CustomShape 92"/>
          <p:cNvSpPr/>
          <p:nvPr/>
        </p:nvSpPr>
        <p:spPr>
          <a:xfrm>
            <a:off x="2579760" y="48243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44" name="CustomShape 93"/>
          <p:cNvSpPr/>
          <p:nvPr/>
        </p:nvSpPr>
        <p:spPr>
          <a:xfrm>
            <a:off x="3862440" y="22543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45" name="CustomShape 94"/>
          <p:cNvSpPr/>
          <p:nvPr/>
        </p:nvSpPr>
        <p:spPr>
          <a:xfrm>
            <a:off x="3798720" y="22334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46" name="CustomShape 95"/>
          <p:cNvSpPr/>
          <p:nvPr/>
        </p:nvSpPr>
        <p:spPr>
          <a:xfrm>
            <a:off x="1424160" y="20257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47" name="CustomShape 96"/>
          <p:cNvSpPr/>
          <p:nvPr/>
        </p:nvSpPr>
        <p:spPr>
          <a:xfrm>
            <a:off x="1360440" y="20048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48" name="CustomShape 97"/>
          <p:cNvSpPr/>
          <p:nvPr/>
        </p:nvSpPr>
        <p:spPr>
          <a:xfrm>
            <a:off x="4319640" y="48448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49" name="CustomShape 98"/>
          <p:cNvSpPr/>
          <p:nvPr/>
        </p:nvSpPr>
        <p:spPr>
          <a:xfrm>
            <a:off x="4255920" y="48243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50" name="CustomShape 99"/>
          <p:cNvSpPr/>
          <p:nvPr/>
        </p:nvSpPr>
        <p:spPr>
          <a:xfrm>
            <a:off x="4700520" y="22543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51" name="CustomShape 100"/>
          <p:cNvSpPr/>
          <p:nvPr/>
        </p:nvSpPr>
        <p:spPr>
          <a:xfrm>
            <a:off x="4637160" y="22334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52" name="CustomShape 101"/>
          <p:cNvSpPr/>
          <p:nvPr/>
        </p:nvSpPr>
        <p:spPr>
          <a:xfrm>
            <a:off x="5081760" y="17208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53" name="CustomShape 102"/>
          <p:cNvSpPr/>
          <p:nvPr/>
        </p:nvSpPr>
        <p:spPr>
          <a:xfrm>
            <a:off x="5018040" y="17002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54" name="CustomShape 103"/>
          <p:cNvSpPr/>
          <p:nvPr/>
        </p:nvSpPr>
        <p:spPr>
          <a:xfrm>
            <a:off x="5005440" y="33973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55" name="CustomShape 104"/>
          <p:cNvSpPr/>
          <p:nvPr/>
        </p:nvSpPr>
        <p:spPr>
          <a:xfrm>
            <a:off x="4941720" y="33764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56" name="CustomShape 105"/>
          <p:cNvSpPr/>
          <p:nvPr/>
        </p:nvSpPr>
        <p:spPr>
          <a:xfrm>
            <a:off x="4091040" y="32446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57" name="CustomShape 106"/>
          <p:cNvSpPr/>
          <p:nvPr/>
        </p:nvSpPr>
        <p:spPr>
          <a:xfrm>
            <a:off x="4027320" y="32241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58" name="CustomShape 107"/>
          <p:cNvSpPr/>
          <p:nvPr/>
        </p:nvSpPr>
        <p:spPr>
          <a:xfrm>
            <a:off x="4624560" y="56070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59" name="CustomShape 108"/>
          <p:cNvSpPr/>
          <p:nvPr/>
        </p:nvSpPr>
        <p:spPr>
          <a:xfrm>
            <a:off x="4560840" y="55864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60" name="CustomShape 109"/>
          <p:cNvSpPr/>
          <p:nvPr/>
        </p:nvSpPr>
        <p:spPr>
          <a:xfrm>
            <a:off x="3100320" y="43117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61" name="CustomShape 110"/>
          <p:cNvSpPr/>
          <p:nvPr/>
        </p:nvSpPr>
        <p:spPr>
          <a:xfrm>
            <a:off x="3036960" y="42908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62" name="CustomShape 111"/>
          <p:cNvSpPr/>
          <p:nvPr/>
        </p:nvSpPr>
        <p:spPr>
          <a:xfrm>
            <a:off x="3024360" y="17208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63" name="CustomShape 112"/>
          <p:cNvSpPr/>
          <p:nvPr/>
        </p:nvSpPr>
        <p:spPr>
          <a:xfrm>
            <a:off x="2960640" y="17002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64" name="CustomShape 113"/>
          <p:cNvSpPr/>
          <p:nvPr/>
        </p:nvSpPr>
        <p:spPr>
          <a:xfrm>
            <a:off x="1271520" y="49975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65" name="CustomShape 114"/>
          <p:cNvSpPr/>
          <p:nvPr/>
        </p:nvSpPr>
        <p:spPr>
          <a:xfrm>
            <a:off x="1208160" y="49766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66" name="CustomShape 115"/>
          <p:cNvSpPr/>
          <p:nvPr/>
        </p:nvSpPr>
        <p:spPr>
          <a:xfrm>
            <a:off x="2338560" y="294012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67" name="CustomShape 116"/>
          <p:cNvSpPr/>
          <p:nvPr/>
        </p:nvSpPr>
        <p:spPr>
          <a:xfrm>
            <a:off x="2274840" y="291924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68" name="CustomShape 117"/>
          <p:cNvSpPr/>
          <p:nvPr/>
        </p:nvSpPr>
        <p:spPr>
          <a:xfrm>
            <a:off x="5234040" y="438768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69" name="CustomShape 118"/>
          <p:cNvSpPr/>
          <p:nvPr/>
        </p:nvSpPr>
        <p:spPr>
          <a:xfrm>
            <a:off x="5170320" y="436716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70" name="CustomShape 119"/>
          <p:cNvSpPr/>
          <p:nvPr/>
        </p:nvSpPr>
        <p:spPr>
          <a:xfrm>
            <a:off x="5386320" y="51498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71" name="CustomShape 120"/>
          <p:cNvSpPr/>
          <p:nvPr/>
        </p:nvSpPr>
        <p:spPr>
          <a:xfrm>
            <a:off x="5234040" y="2406600"/>
            <a:ext cx="380520" cy="5331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</p:sp>
      <p:sp>
        <p:nvSpPr>
          <p:cNvPr id="1172" name="CustomShape 121"/>
          <p:cNvSpPr/>
          <p:nvPr/>
        </p:nvSpPr>
        <p:spPr>
          <a:xfrm>
            <a:off x="5170320" y="2386080"/>
            <a:ext cx="533160" cy="480960"/>
          </a:xfrm>
          <a:prstGeom prst="rect">
            <a:avLst/>
          </a:prstGeom>
          <a:solidFill>
            <a:srgbClr val="f5ffe0"/>
          </a:solidFill>
          <a:ln w="9360">
            <a:solidFill>
              <a:srgbClr val="e0ff85"/>
            </a:solidFill>
            <a:miter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lang="en-IN" sz="400">
                <a:solidFill>
                  <a:srgbClr val="808080"/>
                </a:solidFill>
                <a:latin typeface="Corbel"/>
              </a:rPr>
              <a:t>Some random text here.  You can’t read it anyway!  Har har har!  Use Css.</a:t>
            </a:r>
            <a:endParaRPr/>
          </a:p>
        </p:txBody>
      </p:sp>
      <p:sp>
        <p:nvSpPr>
          <p:cNvPr id="1173" name="CustomShape 122"/>
          <p:cNvSpPr/>
          <p:nvPr/>
        </p:nvSpPr>
        <p:spPr>
          <a:xfrm>
            <a:off x="7696080" y="3347640"/>
            <a:ext cx="902880" cy="10656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CSS file</a:t>
            </a:r>
            <a:endParaRPr/>
          </a:p>
        </p:txBody>
      </p:sp>
      <p:sp>
        <p:nvSpPr>
          <p:cNvPr id="1174" name="CustomShape 123"/>
          <p:cNvSpPr/>
          <p:nvPr/>
        </p:nvSpPr>
        <p:spPr>
          <a:xfrm>
            <a:off x="6237360" y="2004840"/>
            <a:ext cx="1213920" cy="365724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80">
            <a:solidFill>
              <a:srgbClr val="daedf2"/>
            </a:solidFill>
            <a:round/>
          </a:ln>
        </p:spPr>
      </p:sp>
    </p:spTree>
  </p:cSld>
  <p:timing>
    <p:tnLst>
      <p:par>
        <p:cTn id="174" dur="indefinite" restart="never" nodeType="tmRoot">
          <p:childTnLst>
            <p:seq>
              <p:cTn id="175" dur="indefinite" nodeType="mainSeq">
                <p:childTnLst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3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CSS Development Tools</a:t>
            </a:r>
            <a:endParaRPr/>
          </a:p>
        </p:txBody>
      </p:sp>
      <p:sp>
        <p:nvSpPr>
          <p:cNvPr id="117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Visual Studio – CSS Editor</a:t>
            </a:r>
            <a:endParaRPr/>
          </a:p>
        </p:txBody>
      </p:sp>
      <p:sp>
        <p:nvSpPr>
          <p:cNvPr id="117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CEFC0F7-B920-4EA1-95B3-ADD78E2A527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17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19320" y="1676520"/>
            <a:ext cx="6413040" cy="4879440"/>
          </a:xfrm>
          <a:prstGeom prst="rect">
            <a:avLst/>
          </a:prstGeom>
          <a:ln w="6480">
            <a:solidFill>
              <a:srgbClr val="000000"/>
            </a:solidFill>
            <a:miter/>
          </a:ln>
        </p:spPr>
      </p:pic>
    </p:spTree>
  </p:cSld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CSS Development Tools (3)</a:t>
            </a:r>
            <a:endParaRPr/>
          </a:p>
        </p:txBody>
      </p:sp>
      <p:sp>
        <p:nvSpPr>
          <p:cNvPr id="1180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Firebug – add-on to Firefox used to examine and adjust CSS and HTML</a:t>
            </a:r>
            <a:endParaRPr/>
          </a:p>
        </p:txBody>
      </p:sp>
      <p:sp>
        <p:nvSpPr>
          <p:cNvPr id="118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8304843-74D4-46BB-B1A4-148E9035717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182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19280" y="2276640"/>
            <a:ext cx="5689080" cy="4228920"/>
          </a:xfrm>
          <a:prstGeom prst="rect">
            <a:avLst/>
          </a:prstGeom>
          <a:ln w="6480">
            <a:solidFill>
              <a:srgbClr val="000000"/>
            </a:solidFill>
            <a:miter/>
          </a:ln>
        </p:spPr>
      </p:pic>
    </p:spTree>
  </p:cSld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CSS Development Tools (4)</a:t>
            </a:r>
            <a:endParaRPr/>
          </a:p>
        </p:txBody>
      </p:sp>
      <p:sp>
        <p:nvSpPr>
          <p:cNvPr id="118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IE Developer Toolbar – add-on to IE used to examine CSS and HTML (press [F12])</a:t>
            </a:r>
            <a:endParaRPr/>
          </a:p>
        </p:txBody>
      </p:sp>
      <p:sp>
        <p:nvSpPr>
          <p:cNvPr id="118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7116278-3CF1-49D2-99FC-FE33DB9B0B7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186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547640" y="2205000"/>
            <a:ext cx="6119280" cy="4217760"/>
          </a:xfrm>
          <a:prstGeom prst="rect">
            <a:avLst/>
          </a:prstGeom>
          <a:ln w="6480">
            <a:solidFill>
              <a:srgbClr val="ccff66"/>
            </a:solidFill>
            <a:miter/>
          </a:ln>
        </p:spPr>
      </p:pic>
    </p:spTree>
  </p:cSld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TextShape 1"/>
          <p:cNvSpPr txBox="1"/>
          <p:nvPr/>
        </p:nvSpPr>
        <p:spPr>
          <a:xfrm>
            <a:off x="457200" y="2895480"/>
            <a:ext cx="8229240" cy="837720"/>
          </a:xfrm>
          <a:prstGeom prst="rect">
            <a:avLst/>
          </a:prstGeom>
        </p:spPr>
        <p:txBody>
          <a:bodyPr lIns="90000" rIns="90000" tIns="0" bIns="0" anchor="b"/>
          <a:p>
            <a:pPr algn="r">
              <a:lnSpc>
                <a:spcPts val="1905"/>
              </a:lnSpc>
            </a:pPr>
            <a:r>
              <a:rPr b="1" lang="en-US" sz="5400">
                <a:solidFill>
                  <a:srgbClr val="d4ff5b"/>
                </a:solidFill>
                <a:latin typeface="Corbel"/>
              </a:rPr>
              <a:t>Introduction to JavaScript</a:t>
            </a:r>
            <a:endParaRPr/>
          </a:p>
        </p:txBody>
      </p:sp>
      <p:pic>
        <p:nvPicPr>
          <p:cNvPr id="118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0200" y="973080"/>
            <a:ext cx="1504440" cy="1428480"/>
          </a:xfrm>
          <a:prstGeom prst="rect">
            <a:avLst/>
          </a:prstGeom>
          <a:ln>
            <a:noFill/>
          </a:ln>
        </p:spPr>
      </p:pic>
      <p:pic>
        <p:nvPicPr>
          <p:cNvPr id="1189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410080" y="533520"/>
            <a:ext cx="3018960" cy="1980720"/>
          </a:xfrm>
          <a:prstGeom prst="rect">
            <a:avLst/>
          </a:prstGeom>
          <a:ln>
            <a:noFill/>
          </a:ln>
        </p:spPr>
      </p:pic>
      <p:pic>
        <p:nvPicPr>
          <p:cNvPr id="1190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98880" y="1828800"/>
            <a:ext cx="990360" cy="990360"/>
          </a:xfrm>
          <a:prstGeom prst="rect">
            <a:avLst/>
          </a:prstGeom>
          <a:ln>
            <a:noFill/>
          </a:ln>
        </p:spPr>
      </p:pic>
      <p:pic>
        <p:nvPicPr>
          <p:cNvPr id="1191" name="Picture 8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120400" y="1130040"/>
            <a:ext cx="1612800" cy="1612800"/>
          </a:xfrm>
          <a:prstGeom prst="rect">
            <a:avLst/>
          </a:prstGeom>
          <a:ln>
            <a:noFill/>
          </a:ln>
        </p:spPr>
      </p:pic>
      <p:pic>
        <p:nvPicPr>
          <p:cNvPr id="1192" name="Picture 10" descr=""/>
          <p:cNvPicPr/>
          <p:nvPr/>
        </p:nvPicPr>
        <p:blipFill>
          <a:blip r:embed="rId5"/>
          <a:stretch>
            <a:fillRect/>
          </a:stretch>
        </p:blipFill>
        <p:spPr>
          <a:xfrm rot="5954400">
            <a:off x="3644640" y="907560"/>
            <a:ext cx="2069640" cy="2069640"/>
          </a:xfrm>
          <a:prstGeom prst="rect">
            <a:avLst/>
          </a:prstGeom>
          <a:ln>
            <a:noFill/>
          </a:ln>
        </p:spPr>
      </p:pic>
      <p:pic>
        <p:nvPicPr>
          <p:cNvPr id="1193" name="Picture 4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248520" y="4648320"/>
            <a:ext cx="2323800" cy="1704600"/>
          </a:xfrm>
          <a:prstGeom prst="rect">
            <a:avLst/>
          </a:prstGeom>
          <a:ln>
            <a:noFill/>
          </a:ln>
        </p:spPr>
      </p:pic>
      <p:pic>
        <p:nvPicPr>
          <p:cNvPr id="1194" name="Picture 6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562200" y="4610160"/>
            <a:ext cx="1771200" cy="17712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Some Simple Tags – Example (2)</a:t>
            </a:r>
            <a:endParaRPr/>
          </a:p>
        </p:txBody>
      </p:sp>
      <p:sp>
        <p:nvSpPr>
          <p:cNvPr id="303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A8DD1B4-989F-4172-B882-355B4FD33FDD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04" name="CustomShape 3"/>
          <p:cNvSpPr/>
          <p:nvPr/>
        </p:nvSpPr>
        <p:spPr>
          <a:xfrm>
            <a:off x="693720" y="1494000"/>
            <a:ext cx="7764120" cy="43592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&lt;!DOCTYPE 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&lt;title&gt;Simple Tags Demo&lt;/title&gt;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href="http://www.telerik.com/" title=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"Telerik site"&gt;This is a link.&lt;/a&gt;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&lt;img src="logo.gif" alt="logo"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&lt;strong&gt;Bold&lt;/strong&gt; and &lt;em&gt;italic&lt;/em&gt; text.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305" name="CustomShape 4"/>
          <p:cNvSpPr/>
          <p:nvPr/>
        </p:nvSpPr>
        <p:spPr>
          <a:xfrm>
            <a:off x="609480" y="895320"/>
            <a:ext cx="33523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some-tags.html</a:t>
            </a:r>
            <a:endParaRPr/>
          </a:p>
        </p:txBody>
      </p:sp>
      <p:pic>
        <p:nvPicPr>
          <p:cNvPr id="30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24280" y="2819520"/>
            <a:ext cx="3962160" cy="34668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Table of Contents</a:t>
            </a:r>
            <a:endParaRPr/>
          </a:p>
        </p:txBody>
      </p:sp>
      <p:sp>
        <p:nvSpPr>
          <p:cNvPr id="119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What is DHTML?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DHTML Technologies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XHTML, CSS, JavaScript, DOM</a:t>
            </a:r>
            <a:endParaRPr/>
          </a:p>
        </p:txBody>
      </p:sp>
      <p:sp>
        <p:nvSpPr>
          <p:cNvPr id="119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DF3D9B1-12C1-402A-917F-3504AA0DBCED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19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0" y="4189320"/>
            <a:ext cx="2283840" cy="2283840"/>
          </a:xfrm>
          <a:prstGeom prst="rect">
            <a:avLst/>
          </a:prstGeom>
          <a:ln>
            <a:noFill/>
          </a:ln>
        </p:spPr>
      </p:pic>
    </p:spTree>
  </p:cSld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Table of Contents (2)</a:t>
            </a:r>
            <a:endParaRPr/>
          </a:p>
        </p:txBody>
      </p:sp>
      <p:sp>
        <p:nvSpPr>
          <p:cNvPr id="1200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Introduction to JavaScript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What is JavaScript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Implementing JavaScript into Web pages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In &lt;head&gt; part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In &lt;body&gt; part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In external </a:t>
            </a:r>
            <a:r>
              <a:rPr b="1" lang="en-US" sz="2800">
                <a:solidFill>
                  <a:srgbClr val="daedf2"/>
                </a:solidFill>
                <a:latin typeface="Corbel"/>
              </a:rPr>
              <a:t>.js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file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120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77C7753-7E56-4B18-AB4C-E86F8E1121C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202" name="Picture 2" descr=""/>
          <p:cNvPicPr/>
          <p:nvPr/>
        </p:nvPicPr>
        <p:blipFill>
          <a:blip r:embed="rId1"/>
          <a:stretch>
            <a:fillRect/>
          </a:stretch>
        </p:blipFill>
        <p:spPr>
          <a:xfrm rot="814800">
            <a:off x="5555160" y="3529440"/>
            <a:ext cx="2982240" cy="2523600"/>
          </a:xfrm>
          <a:prstGeom prst="rect">
            <a:avLst/>
          </a:prstGeom>
          <a:ln>
            <a:noFill/>
          </a:ln>
        </p:spPr>
      </p:pic>
    </p:spTree>
  </p:cSld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Table of Contents (3)</a:t>
            </a:r>
            <a:endParaRPr/>
          </a:p>
        </p:txBody>
      </p:sp>
      <p:sp>
        <p:nvSpPr>
          <p:cNvPr id="120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JavaScript Syntax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JavaScript operators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JavaScript Data Types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JavaScript Pop-up boxes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alert, confirm and prompt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Conditional and switch statements, loops and functions</a:t>
            </a:r>
            <a:endParaRPr/>
          </a:p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Document Object Model</a:t>
            </a:r>
            <a:endParaRPr/>
          </a:p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Debugging in JavaScript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20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E7CB471-9B61-4185-8865-8A0089A85DF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TextShape 1"/>
          <p:cNvSpPr txBox="1"/>
          <p:nvPr/>
        </p:nvSpPr>
        <p:spPr>
          <a:xfrm>
            <a:off x="915120" y="1371600"/>
            <a:ext cx="7313400" cy="6854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DHTML</a:t>
            </a:r>
            <a:endParaRPr/>
          </a:p>
        </p:txBody>
      </p:sp>
      <p:sp>
        <p:nvSpPr>
          <p:cNvPr id="1207" name="TextShape 2"/>
          <p:cNvSpPr txBox="1"/>
          <p:nvPr/>
        </p:nvSpPr>
        <p:spPr>
          <a:xfrm>
            <a:off x="915120" y="2097720"/>
            <a:ext cx="7313400" cy="5688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faf7c8"/>
                </a:solidFill>
                <a:latin typeface="Corbel"/>
              </a:rPr>
              <a:t>Dynamic Behavior at the Client Side</a:t>
            </a:r>
            <a:endParaRPr/>
          </a:p>
        </p:txBody>
      </p:sp>
      <p:pic>
        <p:nvPicPr>
          <p:cNvPr id="1208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98560" y="3124080"/>
            <a:ext cx="3139560" cy="3123000"/>
          </a:xfrm>
          <a:prstGeom prst="rect">
            <a:avLst/>
          </a:prstGeom>
          <a:ln>
            <a:noFill/>
          </a:ln>
        </p:spPr>
      </p:pic>
      <p:pic>
        <p:nvPicPr>
          <p:cNvPr id="1209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877080" y="252000"/>
            <a:ext cx="1961640" cy="1816560"/>
          </a:xfrm>
          <a:prstGeom prst="rect">
            <a:avLst/>
          </a:prstGeom>
          <a:ln>
            <a:noFill/>
          </a:ln>
        </p:spPr>
      </p:pic>
      <p:pic>
        <p:nvPicPr>
          <p:cNvPr id="1210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105520" y="3124080"/>
            <a:ext cx="3123000" cy="3123000"/>
          </a:xfrm>
          <a:prstGeom prst="rect">
            <a:avLst/>
          </a:prstGeom>
          <a:ln>
            <a:noFill/>
          </a:ln>
        </p:spPr>
      </p:pic>
      <p:pic>
        <p:nvPicPr>
          <p:cNvPr id="1211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01640" y="990720"/>
            <a:ext cx="992880" cy="952200"/>
          </a:xfrm>
          <a:prstGeom prst="rect">
            <a:avLst/>
          </a:prstGeom>
          <a:ln>
            <a:noFill/>
          </a:ln>
        </p:spPr>
      </p:pic>
    </p:spTree>
  </p:cSld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What is DHTML?</a:t>
            </a:r>
            <a:endParaRPr/>
          </a:p>
        </p:txBody>
      </p:sp>
      <p:sp>
        <p:nvSpPr>
          <p:cNvPr id="1213" name="TextShape 2"/>
          <p:cNvSpPr txBox="1"/>
          <p:nvPr/>
        </p:nvSpPr>
        <p:spPr>
          <a:xfrm>
            <a:off x="228600" y="1143000"/>
            <a:ext cx="8686440" cy="5562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Dynamic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200">
                <a:solidFill>
                  <a:srgbClr val="daedf2"/>
                </a:solidFill>
                <a:latin typeface="Corbel"/>
              </a:rPr>
              <a:t>HTML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(</a:t>
            </a:r>
            <a:r>
              <a:rPr b="1" lang="en-US" sz="3200">
                <a:solidFill>
                  <a:srgbClr val="daedf2"/>
                </a:solidFill>
                <a:latin typeface="Corbel"/>
              </a:rPr>
              <a:t>DHTML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Makes possible a Web page to react and change in response to the user’s actions</a:t>
            </a:r>
            <a:endParaRPr/>
          </a:p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DHTML = HTML + CSS + JavaScript</a:t>
            </a:r>
            <a:endParaRPr/>
          </a:p>
        </p:txBody>
      </p:sp>
      <p:sp>
        <p:nvSpPr>
          <p:cNvPr id="121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23472E9-60DF-418D-BDDF-BDD531C425F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215" name="CustomShape 4"/>
          <p:cNvSpPr/>
          <p:nvPr/>
        </p:nvSpPr>
        <p:spPr>
          <a:xfrm>
            <a:off x="4560840" y="4724280"/>
            <a:ext cx="2995920" cy="528120"/>
          </a:xfrm>
          <a:prstGeom prst="rect">
            <a:avLst/>
          </a:prstGeom>
          <a:noFill/>
          <a:ln w="25560">
            <a:solidFill>
              <a:srgbClr val="daedf2"/>
            </a:solidFill>
            <a:round/>
          </a:ln>
        </p:spPr>
      </p:sp>
      <p:sp>
        <p:nvSpPr>
          <p:cNvPr id="1216" name="CustomShape 5"/>
          <p:cNvSpPr/>
          <p:nvPr/>
        </p:nvSpPr>
        <p:spPr>
          <a:xfrm>
            <a:off x="4560840" y="4724280"/>
            <a:ext cx="899280" cy="528120"/>
          </a:xfrm>
          <a:prstGeom prst="rect">
            <a:avLst/>
          </a:prstGeom>
          <a:noFill/>
          <a:ln w="25560">
            <a:solidFill>
              <a:srgbClr val="daedf2"/>
            </a:solidFill>
            <a:round/>
          </a:ln>
        </p:spPr>
      </p:sp>
      <p:sp>
        <p:nvSpPr>
          <p:cNvPr id="1217" name="CustomShape 6"/>
          <p:cNvSpPr/>
          <p:nvPr/>
        </p:nvSpPr>
        <p:spPr>
          <a:xfrm>
            <a:off x="3397320" y="4724280"/>
            <a:ext cx="1163160" cy="528120"/>
          </a:xfrm>
          <a:prstGeom prst="rect">
            <a:avLst/>
          </a:prstGeom>
          <a:noFill/>
          <a:ln w="25560">
            <a:solidFill>
              <a:srgbClr val="daedf2"/>
            </a:solidFill>
            <a:round/>
          </a:ln>
        </p:spPr>
      </p:sp>
      <p:sp>
        <p:nvSpPr>
          <p:cNvPr id="1218" name="CustomShape 7"/>
          <p:cNvSpPr/>
          <p:nvPr/>
        </p:nvSpPr>
        <p:spPr>
          <a:xfrm>
            <a:off x="1524960" y="4724280"/>
            <a:ext cx="3035520" cy="528120"/>
          </a:xfrm>
          <a:prstGeom prst="rect">
            <a:avLst/>
          </a:prstGeom>
          <a:noFill/>
          <a:ln w="25560">
            <a:solidFill>
              <a:srgbClr val="daedf2"/>
            </a:solidFill>
            <a:round/>
          </a:ln>
        </p:spPr>
      </p:sp>
      <p:sp>
        <p:nvSpPr>
          <p:cNvPr id="1219" name="CustomShape 8"/>
          <p:cNvSpPr/>
          <p:nvPr/>
        </p:nvSpPr>
        <p:spPr>
          <a:xfrm>
            <a:off x="3611520" y="4035960"/>
            <a:ext cx="1897920" cy="687960"/>
          </a:xfrm>
          <a:prstGeom prst="rect">
            <a:avLst/>
          </a:prstGeom>
          <a:solidFill>
            <a:srgbClr val="90cad7"/>
          </a:solidFill>
          <a:ln w="25560">
            <a:solidFill>
              <a:srgbClr val="daedf2"/>
            </a:solidFill>
            <a:round/>
          </a:ln>
        </p:spPr>
        <p:txBody>
          <a:bodyPr lIns="20160" rIns="20160" tIns="20160" bIns="20160" anchor="ctr"/>
          <a:p>
            <a:pPr algn="ctr">
              <a:lnSpc>
                <a:spcPct val="85000"/>
              </a:lnSpc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DHTML</a:t>
            </a:r>
            <a:endParaRPr/>
          </a:p>
        </p:txBody>
      </p:sp>
      <p:sp>
        <p:nvSpPr>
          <p:cNvPr id="1220" name="CustomShape 9"/>
          <p:cNvSpPr/>
          <p:nvPr/>
        </p:nvSpPr>
        <p:spPr>
          <a:xfrm>
            <a:off x="766080" y="5252760"/>
            <a:ext cx="1517040" cy="614160"/>
          </a:xfrm>
          <a:prstGeom prst="rect">
            <a:avLst/>
          </a:prstGeom>
          <a:solidFill>
            <a:srgbClr val="90cad7"/>
          </a:solidFill>
          <a:ln w="25560">
            <a:solidFill>
              <a:srgbClr val="daedf2"/>
            </a:solidFill>
            <a:round/>
          </a:ln>
        </p:spPr>
        <p:txBody>
          <a:bodyPr lIns="20160" rIns="20160" tIns="20160" bIns="20160" anchor="ctr"/>
          <a:p>
            <a:pPr algn="ctr">
              <a:lnSpc>
                <a:spcPct val="85000"/>
              </a:lnSpc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XHTML</a:t>
            </a:r>
            <a:endParaRPr/>
          </a:p>
        </p:txBody>
      </p:sp>
      <p:sp>
        <p:nvSpPr>
          <p:cNvPr id="1221" name="CustomShape 10"/>
          <p:cNvSpPr/>
          <p:nvPr/>
        </p:nvSpPr>
        <p:spPr>
          <a:xfrm>
            <a:off x="2682360" y="5252760"/>
            <a:ext cx="1429920" cy="614160"/>
          </a:xfrm>
          <a:prstGeom prst="rect">
            <a:avLst/>
          </a:prstGeom>
          <a:solidFill>
            <a:srgbClr val="90cad7"/>
          </a:solidFill>
          <a:ln w="25560">
            <a:solidFill>
              <a:srgbClr val="daedf2"/>
            </a:solidFill>
            <a:round/>
          </a:ln>
        </p:spPr>
        <p:txBody>
          <a:bodyPr lIns="20160" rIns="20160" tIns="20160" bIns="20160" anchor="ctr"/>
          <a:p>
            <a:pPr algn="ctr">
              <a:lnSpc>
                <a:spcPct val="85000"/>
              </a:lnSpc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CSS</a:t>
            </a:r>
            <a:endParaRPr/>
          </a:p>
        </p:txBody>
      </p:sp>
      <p:sp>
        <p:nvSpPr>
          <p:cNvPr id="1222" name="CustomShape 11"/>
          <p:cNvSpPr/>
          <p:nvPr/>
        </p:nvSpPr>
        <p:spPr>
          <a:xfrm>
            <a:off x="4511160" y="5252760"/>
            <a:ext cx="1897920" cy="614160"/>
          </a:xfrm>
          <a:prstGeom prst="rect">
            <a:avLst/>
          </a:prstGeom>
          <a:solidFill>
            <a:srgbClr val="90cad7"/>
          </a:solidFill>
          <a:ln w="25560">
            <a:solidFill>
              <a:srgbClr val="daedf2"/>
            </a:solidFill>
            <a:round/>
          </a:ln>
        </p:spPr>
        <p:txBody>
          <a:bodyPr lIns="20160" rIns="20160" tIns="20160" bIns="20160" anchor="ctr"/>
          <a:p>
            <a:pPr algn="ctr">
              <a:lnSpc>
                <a:spcPct val="85000"/>
              </a:lnSpc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JavaScript</a:t>
            </a:r>
            <a:endParaRPr/>
          </a:p>
        </p:txBody>
      </p:sp>
      <p:sp>
        <p:nvSpPr>
          <p:cNvPr id="1223" name="CustomShape 12"/>
          <p:cNvSpPr/>
          <p:nvPr/>
        </p:nvSpPr>
        <p:spPr>
          <a:xfrm>
            <a:off x="6807960" y="5252760"/>
            <a:ext cx="1497960" cy="614160"/>
          </a:xfrm>
          <a:prstGeom prst="rect">
            <a:avLst/>
          </a:prstGeom>
          <a:solidFill>
            <a:srgbClr val="90cad7"/>
          </a:solidFill>
          <a:ln w="25560">
            <a:solidFill>
              <a:srgbClr val="daedf2"/>
            </a:solidFill>
            <a:round/>
          </a:ln>
        </p:spPr>
        <p:txBody>
          <a:bodyPr lIns="20160" rIns="20160" tIns="20160" bIns="20160" anchor="ctr"/>
          <a:p>
            <a:pPr algn="ctr">
              <a:lnSpc>
                <a:spcPct val="85000"/>
              </a:lnSpc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DOM</a:t>
            </a:r>
            <a:endParaRPr/>
          </a:p>
        </p:txBody>
      </p:sp>
    </p:spTree>
  </p:cSld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3600">
                <a:solidFill>
                  <a:srgbClr val="ccff33"/>
                </a:solidFill>
                <a:latin typeface="Corbel"/>
              </a:rPr>
              <a:t>DTHML = HTML + CSS + JavaScript</a:t>
            </a:r>
            <a:endParaRPr/>
          </a:p>
        </p:txBody>
      </p:sp>
      <p:sp>
        <p:nvSpPr>
          <p:cNvPr id="1225" name="TextShape 2"/>
          <p:cNvSpPr txBox="1"/>
          <p:nvPr/>
        </p:nvSpPr>
        <p:spPr>
          <a:xfrm>
            <a:off x="228600" y="91440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HTML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defines Web sites content through semantic tags (headings, paragraphs, lists, …)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CSS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defines 'rules' or 'styles' for presenting every aspect of an HTML document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Font (family, size, color, weight, etc.)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Background (color, image, position, repeat)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Position and layout (of any object on the page)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JavaScript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defines dynamic behavior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Programming logic for interaction with the user, to handle events, etc.</a:t>
            </a:r>
            <a:endParaRPr/>
          </a:p>
        </p:txBody>
      </p:sp>
      <p:sp>
        <p:nvSpPr>
          <p:cNvPr id="122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0108093-834A-4CF3-8E41-B801A706F9D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TextShape 1"/>
          <p:cNvSpPr txBox="1"/>
          <p:nvPr/>
        </p:nvSpPr>
        <p:spPr>
          <a:xfrm>
            <a:off x="1828800" y="4495680"/>
            <a:ext cx="5486040" cy="6854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JavaScript</a:t>
            </a:r>
            <a:endParaRPr/>
          </a:p>
        </p:txBody>
      </p:sp>
      <p:sp>
        <p:nvSpPr>
          <p:cNvPr id="1228" name="TextShape 2"/>
          <p:cNvSpPr txBox="1"/>
          <p:nvPr/>
        </p:nvSpPr>
        <p:spPr>
          <a:xfrm>
            <a:off x="1828800" y="5298120"/>
            <a:ext cx="5486040" cy="5688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faf7c8"/>
                </a:solidFill>
                <a:latin typeface="Corbel"/>
              </a:rPr>
              <a:t>Dynamic Behavior in a Web Page</a:t>
            </a:r>
            <a:endParaRPr/>
          </a:p>
        </p:txBody>
      </p:sp>
      <p:pic>
        <p:nvPicPr>
          <p:cNvPr id="1229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80840" y="1770480"/>
            <a:ext cx="4019400" cy="2411280"/>
          </a:xfrm>
          <a:prstGeom prst="rect">
            <a:avLst/>
          </a:prstGeom>
          <a:ln>
            <a:noFill/>
          </a:ln>
        </p:spPr>
      </p:pic>
      <p:pic>
        <p:nvPicPr>
          <p:cNvPr id="1230" name="Picture 6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34680" y="1752480"/>
            <a:ext cx="4070520" cy="2455920"/>
          </a:xfrm>
          <a:prstGeom prst="rect">
            <a:avLst/>
          </a:prstGeom>
          <a:ln>
            <a:noFill/>
          </a:ln>
        </p:spPr>
      </p:pic>
      <p:pic>
        <p:nvPicPr>
          <p:cNvPr id="1231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733920" y="804240"/>
            <a:ext cx="1424880" cy="1710000"/>
          </a:xfrm>
          <a:prstGeom prst="rect">
            <a:avLst/>
          </a:prstGeom>
          <a:ln>
            <a:solidFill>
              <a:srgbClr val="4c6400"/>
            </a:solidFill>
          </a:ln>
        </p:spPr>
      </p:pic>
    </p:spTree>
  </p:cSld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JavaScript</a:t>
            </a:r>
            <a:endParaRPr/>
          </a:p>
        </p:txBody>
      </p:sp>
      <p:sp>
        <p:nvSpPr>
          <p:cNvPr id="1233" name="TextShape 2"/>
          <p:cNvSpPr txBox="1"/>
          <p:nvPr/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JavaScript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is a front-end scripting language developed by Netscape for dynamic content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Lightweight, but with limited capabilities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Can be used as object-oriented language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Client-side technology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Embedded in your HTML page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Interpreted by the Web browser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Simple and flexible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Powerful to manipulate the DOM</a:t>
            </a:r>
            <a:endParaRPr/>
          </a:p>
        </p:txBody>
      </p:sp>
      <p:sp>
        <p:nvSpPr>
          <p:cNvPr id="123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056DE90-91CE-4E23-8543-60827152B9F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JavaScript Advantages</a:t>
            </a:r>
            <a:endParaRPr/>
          </a:p>
        </p:txBody>
      </p:sp>
      <p:sp>
        <p:nvSpPr>
          <p:cNvPr id="1236" name="TextShape 2"/>
          <p:cNvSpPr txBox="1"/>
          <p:nvPr/>
        </p:nvSpPr>
        <p:spPr>
          <a:xfrm>
            <a:off x="228600" y="91440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JavaScript allows interactivity such as: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Implementing form validation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React to user actions, e.g. handle keys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Changing an image on moving mouse over it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Sections of a page appearing and disappearing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Content loading and changing dynamically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Performing complex calculations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Custom HTML controls, e.g. scrollable table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Implementing AJAX functionality</a:t>
            </a:r>
            <a:endParaRPr/>
          </a:p>
        </p:txBody>
      </p:sp>
      <p:sp>
        <p:nvSpPr>
          <p:cNvPr id="123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9035232-A723-47A3-99EB-2B1BE394C28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What Can JavaScript Do?</a:t>
            </a:r>
            <a:endParaRPr/>
          </a:p>
        </p:txBody>
      </p:sp>
      <p:sp>
        <p:nvSpPr>
          <p:cNvPr id="1239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Can handle events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Can read and write HTML elements and modify the DOM tree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Can validate form data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Can access / modify browser cookies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Can detect the user’s browser and OS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Can be used as object-oriented language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Can handle exceptions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Can perform asynchronous server calls (AJAX)</a:t>
            </a:r>
            <a:endParaRPr/>
          </a:p>
        </p:txBody>
      </p:sp>
      <p:sp>
        <p:nvSpPr>
          <p:cNvPr id="124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94C039E-8D7B-4ABF-A0A1-CC942286369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Tags Attributes</a:t>
            </a:r>
            <a:endParaRPr/>
          </a:p>
        </p:txBody>
      </p:sp>
      <p:sp>
        <p:nvSpPr>
          <p:cNvPr id="308" name="TextShape 2"/>
          <p:cNvSpPr txBox="1"/>
          <p:nvPr/>
        </p:nvSpPr>
        <p:spPr>
          <a:xfrm>
            <a:off x="228600" y="91440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Tags can have </a:t>
            </a:r>
            <a:r>
              <a:rPr b="1" lang="en-US" sz="3200">
                <a:solidFill>
                  <a:srgbClr val="daedf2"/>
                </a:solidFill>
                <a:latin typeface="Corbel"/>
              </a:rPr>
              <a:t>attributes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Attributes specify properties and behavior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Example:</a:t>
            </a:r>
            <a:endParaRPr/>
          </a:p>
          <a:p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Few attributes can apply to every element: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id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style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class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title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The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id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is unique in the document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Content of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title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attribute is displayed as hint when the element is hovered with the mouse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Some elements have obligatory attributes</a:t>
            </a:r>
            <a:endParaRPr/>
          </a:p>
        </p:txBody>
      </p:sp>
      <p:sp>
        <p:nvSpPr>
          <p:cNvPr id="30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DEF92A1-8EC1-4493-B3FC-BD382D70D51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10" name="CustomShape 4"/>
          <p:cNvSpPr/>
          <p:nvPr/>
        </p:nvSpPr>
        <p:spPr>
          <a:xfrm>
            <a:off x="981000" y="2819520"/>
            <a:ext cx="7095600" cy="391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&lt;img src="logo.gif" alt="logo" /&gt;</a:t>
            </a:r>
            <a:endParaRPr/>
          </a:p>
        </p:txBody>
      </p:sp>
      <p:sp>
        <p:nvSpPr>
          <p:cNvPr id="311" name="CustomShape 5"/>
          <p:cNvSpPr/>
          <p:nvPr/>
        </p:nvSpPr>
        <p:spPr>
          <a:xfrm>
            <a:off x="3962520" y="2133720"/>
            <a:ext cx="4800240" cy="538920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600">
                <a:solidFill>
                  <a:srgbClr val="f7ffe7"/>
                </a:solidFill>
                <a:latin typeface="Corbel"/>
              </a:rPr>
              <a:t>Attribute </a:t>
            </a:r>
            <a:r>
              <a:rPr b="1" lang="en-IN" sz="2600">
                <a:solidFill>
                  <a:srgbClr val="daedf2"/>
                </a:solidFill>
                <a:latin typeface="Consolas"/>
              </a:rPr>
              <a:t>alt</a:t>
            </a:r>
            <a:r>
              <a:rPr b="1" lang="en-IN" sz="2600">
                <a:solidFill>
                  <a:srgbClr val="f7ffe7"/>
                </a:solidFill>
                <a:latin typeface="Corbel"/>
              </a:rPr>
              <a:t> with value "</a:t>
            </a:r>
            <a:r>
              <a:rPr b="1" lang="en-IN" sz="2600">
                <a:solidFill>
                  <a:srgbClr val="daedf2"/>
                </a:solidFill>
                <a:latin typeface="Consolas"/>
              </a:rPr>
              <a:t>logo</a:t>
            </a:r>
            <a:r>
              <a:rPr b="1" lang="en-IN" sz="2600">
                <a:solidFill>
                  <a:srgbClr val="f7ffe7"/>
                </a:solidFill>
                <a:latin typeface="Corbel"/>
              </a:rPr>
              <a:t>"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First Script</a:t>
            </a:r>
            <a:endParaRPr/>
          </a:p>
        </p:txBody>
      </p:sp>
      <p:sp>
        <p:nvSpPr>
          <p:cNvPr id="1242" name="TextShape 2"/>
          <p:cNvSpPr txBox="1"/>
          <p:nvPr/>
        </p:nvSpPr>
        <p:spPr>
          <a:xfrm>
            <a:off x="685800" y="1143000"/>
            <a:ext cx="2666520" cy="4568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first-script.html</a:t>
            </a:r>
            <a:endParaRPr/>
          </a:p>
        </p:txBody>
      </p:sp>
      <p:sp>
        <p:nvSpPr>
          <p:cNvPr id="124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CAA9858-1F3F-4B22-8271-5EE47FAE425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244" name="CustomShape 4"/>
          <p:cNvSpPr/>
          <p:nvPr/>
        </p:nvSpPr>
        <p:spPr>
          <a:xfrm>
            <a:off x="754200" y="1702440"/>
            <a:ext cx="7562520" cy="31068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&lt;script type="text/javascript"&gt;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alert('Hello JavaScript!');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&lt;/script&gt;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pic>
        <p:nvPicPr>
          <p:cNvPr id="124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64640" y="3683160"/>
            <a:ext cx="2977920" cy="2488680"/>
          </a:xfrm>
          <a:prstGeom prst="rect">
            <a:avLst/>
          </a:prstGeom>
          <a:ln>
            <a:noFill/>
          </a:ln>
        </p:spPr>
      </p:pic>
    </p:spTree>
  </p:cSld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Another Small Example</a:t>
            </a:r>
            <a:endParaRPr/>
          </a:p>
        </p:txBody>
      </p:sp>
      <p:sp>
        <p:nvSpPr>
          <p:cNvPr id="1247" name="TextShape 2"/>
          <p:cNvSpPr txBox="1"/>
          <p:nvPr/>
        </p:nvSpPr>
        <p:spPr>
          <a:xfrm>
            <a:off x="533520" y="1066680"/>
            <a:ext cx="3276360" cy="4568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small-example.html</a:t>
            </a:r>
            <a:endParaRPr/>
          </a:p>
        </p:txBody>
      </p:sp>
      <p:sp>
        <p:nvSpPr>
          <p:cNvPr id="124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61E21E0-ABDF-48FC-AF38-8B39DE12A4E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249" name="CustomShape 4"/>
          <p:cNvSpPr/>
          <p:nvPr/>
        </p:nvSpPr>
        <p:spPr>
          <a:xfrm>
            <a:off x="611280" y="1638360"/>
            <a:ext cx="7921440" cy="31068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&lt;script type="text/javascript"&gt;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document.write('JavaScript rulez!');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&lt;/script&gt;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pic>
        <p:nvPicPr>
          <p:cNvPr id="125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191120" y="3733920"/>
            <a:ext cx="2790360" cy="2371320"/>
          </a:xfrm>
          <a:prstGeom prst="rect">
            <a:avLst/>
          </a:prstGeom>
          <a:ln>
            <a:noFill/>
          </a:ln>
        </p:spPr>
      </p:pic>
    </p:spTree>
  </p:cSld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Using JavaScript Code</a:t>
            </a:r>
            <a:endParaRPr/>
          </a:p>
        </p:txBody>
      </p:sp>
      <p:sp>
        <p:nvSpPr>
          <p:cNvPr id="1252" name="TextShape 2"/>
          <p:cNvSpPr txBox="1"/>
          <p:nvPr/>
        </p:nvSpPr>
        <p:spPr>
          <a:xfrm>
            <a:off x="228600" y="990720"/>
            <a:ext cx="8686440" cy="5562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JavaScript code can be placed in: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&lt;script&gt;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tag in the head 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&lt;script&gt;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tag in the body – not recommended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External files, linked via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&lt;script&gt;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tag the head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Files usually have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.js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extension</a:t>
            </a:r>
            <a:endParaRPr/>
          </a:p>
          <a:p>
            <a:endParaRPr/>
          </a:p>
          <a:p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Highly recommended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The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.js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files get cached by the browser</a:t>
            </a:r>
            <a:endParaRPr/>
          </a:p>
        </p:txBody>
      </p:sp>
      <p:sp>
        <p:nvSpPr>
          <p:cNvPr id="125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2D18D21-EDD4-48EB-9831-5A45BF1ECED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254" name="CustomShape 4"/>
          <p:cNvSpPr/>
          <p:nvPr/>
        </p:nvSpPr>
        <p:spPr>
          <a:xfrm>
            <a:off x="990720" y="4089600"/>
            <a:ext cx="7162560" cy="1005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&lt;script src="scripts.js" type="text/javscript"&gt;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&lt;!– code placed here will not be executed! --&gt;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&lt;/script&gt;</a:t>
            </a:r>
            <a:endParaRPr/>
          </a:p>
        </p:txBody>
      </p:sp>
    </p:spTree>
  </p:cSld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JavaScript – When is Executed?</a:t>
            </a:r>
            <a:endParaRPr/>
          </a:p>
        </p:txBody>
      </p:sp>
      <p:sp>
        <p:nvSpPr>
          <p:cNvPr id="1256" name="TextShape 2"/>
          <p:cNvSpPr txBox="1"/>
          <p:nvPr/>
        </p:nvSpPr>
        <p:spPr>
          <a:xfrm>
            <a:off x="228600" y="990720"/>
            <a:ext cx="8686440" cy="5562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JavaScript code is executed during the page loading or when the browser fires an event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All statements are executed at page loading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Some statements just define functions that can be called later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Function calls or code can be attached as "event handlers" via tag attributes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Executed when the event is fired by the browser</a:t>
            </a:r>
            <a:endParaRPr/>
          </a:p>
        </p:txBody>
      </p:sp>
      <p:sp>
        <p:nvSpPr>
          <p:cNvPr id="125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AAB32AE-569D-41FC-970F-31505F74B09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258" name="CustomShape 4"/>
          <p:cNvSpPr/>
          <p:nvPr/>
        </p:nvSpPr>
        <p:spPr>
          <a:xfrm>
            <a:off x="609480" y="5715000"/>
            <a:ext cx="7924320" cy="391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&lt;img src="logo.gif" onclick="alert('clicked!')" /&gt;</a:t>
            </a:r>
            <a:endParaRPr/>
          </a:p>
        </p:txBody>
      </p:sp>
    </p:spTree>
  </p:cSld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CustomShape 1"/>
          <p:cNvSpPr/>
          <p:nvPr/>
        </p:nvSpPr>
        <p:spPr>
          <a:xfrm>
            <a:off x="685800" y="1447920"/>
            <a:ext cx="7772040" cy="47826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&lt;script type="text/javascript"&gt;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function test (message)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alert(message);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&lt;/script&gt;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&lt;img src="logo.gif"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onclick="test('clicked!')"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1260" name="TextShape 2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Calling a JavaScript Function from Event Handler – Example</a:t>
            </a:r>
            <a:endParaRPr/>
          </a:p>
        </p:txBody>
      </p:sp>
      <p:sp>
        <p:nvSpPr>
          <p:cNvPr id="1261" name="TextShape 3"/>
          <p:cNvSpPr txBox="1"/>
          <p:nvPr/>
        </p:nvSpPr>
        <p:spPr>
          <a:xfrm>
            <a:off x="4952880" y="1490400"/>
            <a:ext cx="3483720" cy="45684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90000"/>
              </a:lnSpc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image-onclick.html</a:t>
            </a:r>
            <a:endParaRPr/>
          </a:p>
        </p:txBody>
      </p:sp>
      <p:sp>
        <p:nvSpPr>
          <p:cNvPr id="1262" name="TextShape 4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366A60E-CAF8-4AE5-860E-29F264E4878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26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343400" y="2952720"/>
            <a:ext cx="3837600" cy="2152440"/>
          </a:xfrm>
          <a:prstGeom prst="rect">
            <a:avLst/>
          </a:prstGeom>
          <a:ln>
            <a:noFill/>
          </a:ln>
        </p:spPr>
      </p:pic>
    </p:spTree>
  </p:cSld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Using External Script Files</a:t>
            </a:r>
            <a:endParaRPr/>
          </a:p>
        </p:txBody>
      </p:sp>
      <p:sp>
        <p:nvSpPr>
          <p:cNvPr id="1265" name="TextShape 2"/>
          <p:cNvSpPr txBox="1"/>
          <p:nvPr/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Using external script files: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External JavaScript file:</a:t>
            </a:r>
            <a:endParaRPr/>
          </a:p>
        </p:txBody>
      </p:sp>
      <p:sp>
        <p:nvSpPr>
          <p:cNvPr id="126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D2ED707-C179-4BE8-B94C-DB78E2519909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267" name="CustomShape 4"/>
          <p:cNvSpPr/>
          <p:nvPr/>
        </p:nvSpPr>
        <p:spPr>
          <a:xfrm>
            <a:off x="609480" y="1523880"/>
            <a:ext cx="8000640" cy="31395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&lt;script src="sample.js" type="text/javascript"&gt;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&lt;/script&gt;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&lt;button onclick="sample()" value="Call JavaScript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function from sample.js"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1268" name="CustomShape 5"/>
          <p:cNvSpPr/>
          <p:nvPr/>
        </p:nvSpPr>
        <p:spPr>
          <a:xfrm>
            <a:off x="609480" y="5385240"/>
            <a:ext cx="8026200" cy="1005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function sample()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alert('Hello from sample.js!')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}</a:t>
            </a:r>
            <a:endParaRPr/>
          </a:p>
        </p:txBody>
      </p:sp>
      <p:pic>
        <p:nvPicPr>
          <p:cNvPr id="126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65960" y="3865680"/>
            <a:ext cx="2663280" cy="1994760"/>
          </a:xfrm>
          <a:prstGeom prst="rect">
            <a:avLst/>
          </a:prstGeom>
          <a:ln>
            <a:noFill/>
          </a:ln>
        </p:spPr>
      </p:pic>
      <p:sp>
        <p:nvSpPr>
          <p:cNvPr id="1270" name="CustomShape 6"/>
          <p:cNvSpPr/>
          <p:nvPr/>
        </p:nvSpPr>
        <p:spPr>
          <a:xfrm>
            <a:off x="4419720" y="1557720"/>
            <a:ext cx="4173840" cy="424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90000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external-JavaScript.html</a:t>
            </a:r>
            <a:endParaRPr/>
          </a:p>
        </p:txBody>
      </p:sp>
      <p:sp>
        <p:nvSpPr>
          <p:cNvPr id="1271" name="CustomShape 7"/>
          <p:cNvSpPr/>
          <p:nvPr/>
        </p:nvSpPr>
        <p:spPr>
          <a:xfrm>
            <a:off x="6849720" y="5977440"/>
            <a:ext cx="1785960" cy="424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90000"/>
              </a:lnSpc>
            </a:pPr>
            <a:r>
              <a:rPr b="1" lang="en-IN" sz="2400">
                <a:solidFill>
                  <a:srgbClr val="ebffd2"/>
                </a:solidFill>
                <a:latin typeface="Consolas"/>
              </a:rPr>
              <a:t>sample.js</a:t>
            </a:r>
            <a:endParaRPr/>
          </a:p>
        </p:txBody>
      </p:sp>
      <p:sp>
        <p:nvSpPr>
          <p:cNvPr id="1272" name="CustomShape 8"/>
          <p:cNvSpPr/>
          <p:nvPr/>
        </p:nvSpPr>
        <p:spPr>
          <a:xfrm>
            <a:off x="2829960" y="2666880"/>
            <a:ext cx="5159160" cy="538560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600">
                <a:solidFill>
                  <a:srgbClr val="f7ffe7"/>
                </a:solidFill>
                <a:latin typeface="Corbel"/>
              </a:rPr>
              <a:t>The &lt;script&gt; tag is always empty.</a:t>
            </a:r>
            <a:endParaRPr/>
          </a:p>
        </p:txBody>
      </p:sp>
    </p:spTree>
  </p:cSld>
  <p:timing>
    <p:tnLst>
      <p:par>
        <p:cTn id="184" dur="indefinite" restart="never" nodeType="tmRoot">
          <p:childTnLst>
            <p:seq>
              <p:cTn id="185" dur="indefinite" nodeType="mainSeq">
                <p:childTnLst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TextShape 1"/>
          <p:cNvSpPr txBox="1"/>
          <p:nvPr/>
        </p:nvSpPr>
        <p:spPr>
          <a:xfrm>
            <a:off x="1828800" y="1066680"/>
            <a:ext cx="4532040" cy="1447560"/>
          </a:xfrm>
          <a:prstGeom prst="rect">
            <a:avLst/>
          </a:prstGeom>
        </p:spPr>
        <p:txBody>
          <a:bodyPr lIns="90000" rIns="90000" tIns="0" bIns="0" anchor="ctr"/>
          <a:p>
            <a:pPr>
              <a:lnSpc>
                <a:spcPts val="1905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The JavaScript Syntax</a:t>
            </a:r>
            <a:endParaRPr/>
          </a:p>
        </p:txBody>
      </p:sp>
      <p:pic>
        <p:nvPicPr>
          <p:cNvPr id="1274" name="Picture 4" descr=""/>
          <p:cNvPicPr/>
          <p:nvPr/>
        </p:nvPicPr>
        <p:blipFill>
          <a:blip r:embed="rId1"/>
          <a:stretch>
            <a:fillRect/>
          </a:stretch>
        </p:blipFill>
        <p:spPr>
          <a:xfrm rot="21436200">
            <a:off x="681480" y="3036240"/>
            <a:ext cx="3837960" cy="3121920"/>
          </a:xfrm>
          <a:prstGeom prst="rect">
            <a:avLst/>
          </a:prstGeom>
          <a:ln>
            <a:noFill/>
          </a:ln>
        </p:spPr>
      </p:pic>
      <p:pic>
        <p:nvPicPr>
          <p:cNvPr id="1275" name="Picture 5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46960" y="1523880"/>
            <a:ext cx="2077560" cy="2314080"/>
          </a:xfrm>
          <a:prstGeom prst="rect">
            <a:avLst/>
          </a:prstGeom>
          <a:ln>
            <a:noFill/>
          </a:ln>
        </p:spPr>
      </p:pic>
      <p:pic>
        <p:nvPicPr>
          <p:cNvPr id="1276" name="Picture 8" descr=""/>
          <p:cNvPicPr/>
          <p:nvPr/>
        </p:nvPicPr>
        <p:blipFill>
          <a:blip r:embed="rId3"/>
          <a:stretch>
            <a:fillRect/>
          </a:stretch>
        </p:blipFill>
        <p:spPr>
          <a:xfrm rot="577200">
            <a:off x="5508000" y="4504320"/>
            <a:ext cx="2913480" cy="1587600"/>
          </a:xfrm>
          <a:prstGeom prst="rect">
            <a:avLst/>
          </a:prstGeom>
          <a:ln>
            <a:noFill/>
          </a:ln>
        </p:spPr>
      </p:pic>
    </p:spTree>
  </p:cSld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JavaScript Syntax</a:t>
            </a:r>
            <a:endParaRPr/>
          </a:p>
        </p:txBody>
      </p:sp>
      <p:sp>
        <p:nvSpPr>
          <p:cNvPr id="1278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JavaScript syntax is similar to C# and Java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Operators 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+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*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=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!=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&amp;&amp;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++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…)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Variables (typeless)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Conditional statements 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if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else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Loops 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for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while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Arrays 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my_array[]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) and associative arrays 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my_array['abc']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Functions (can return value)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Function variables (like the C# delegates)</a:t>
            </a:r>
            <a:endParaRPr/>
          </a:p>
        </p:txBody>
      </p:sp>
      <p:sp>
        <p:nvSpPr>
          <p:cNvPr id="127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29F7F13-31B5-4800-9C38-775E0524411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Data Types</a:t>
            </a:r>
            <a:endParaRPr/>
          </a:p>
        </p:txBody>
      </p:sp>
      <p:sp>
        <p:nvSpPr>
          <p:cNvPr id="1281" name="TextShape 2"/>
          <p:cNvSpPr txBox="1"/>
          <p:nvPr/>
        </p:nvSpPr>
        <p:spPr>
          <a:xfrm>
            <a:off x="228600" y="99072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JavaScript data types: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Numbers (integer, floating-point)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Boolean (true / false)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String type – string of characters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Arrays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Associative arrays (hash tables)</a:t>
            </a:r>
            <a:endParaRPr/>
          </a:p>
        </p:txBody>
      </p:sp>
      <p:sp>
        <p:nvSpPr>
          <p:cNvPr id="128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3F5EE1F-62CD-42CD-BD9F-9B4A0CE2BF2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283" name="CustomShape 4"/>
          <p:cNvSpPr/>
          <p:nvPr/>
        </p:nvSpPr>
        <p:spPr>
          <a:xfrm>
            <a:off x="668160" y="3352680"/>
            <a:ext cx="7789680" cy="693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myName = "You can use both single or double quotes for strings";</a:t>
            </a:r>
            <a:endParaRPr/>
          </a:p>
        </p:txBody>
      </p:sp>
      <p:sp>
        <p:nvSpPr>
          <p:cNvPr id="1284" name="CustomShape 5"/>
          <p:cNvSpPr/>
          <p:nvPr/>
        </p:nvSpPr>
        <p:spPr>
          <a:xfrm>
            <a:off x="668160" y="4724280"/>
            <a:ext cx="7789680" cy="391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my_array = [1, 5.3, "aaa"];</a:t>
            </a:r>
            <a:endParaRPr/>
          </a:p>
        </p:txBody>
      </p:sp>
      <p:sp>
        <p:nvSpPr>
          <p:cNvPr id="1285" name="CustomShape 6"/>
          <p:cNvSpPr/>
          <p:nvPr/>
        </p:nvSpPr>
        <p:spPr>
          <a:xfrm>
            <a:off x="668160" y="5791320"/>
            <a:ext cx="7789680" cy="391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my_hash = {a:2, b:3, c:"text"};</a:t>
            </a:r>
            <a:endParaRPr/>
          </a:p>
        </p:txBody>
      </p:sp>
    </p:spTree>
  </p:cSld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Everything is Object</a:t>
            </a:r>
            <a:endParaRPr/>
          </a:p>
        </p:txBody>
      </p:sp>
      <p:sp>
        <p:nvSpPr>
          <p:cNvPr id="1287" name="TextShape 2"/>
          <p:cNvSpPr txBox="1"/>
          <p:nvPr/>
        </p:nvSpPr>
        <p:spPr>
          <a:xfrm>
            <a:off x="228600" y="99072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Every variable can be considered as object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For example strings and arrays have member functions:</a:t>
            </a:r>
            <a:endParaRPr/>
          </a:p>
        </p:txBody>
      </p:sp>
      <p:sp>
        <p:nvSpPr>
          <p:cNvPr id="128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1882579-4EEF-49FE-B906-BCF4F98A943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289" name="CustomShape 4"/>
          <p:cNvSpPr/>
          <p:nvPr/>
        </p:nvSpPr>
        <p:spPr>
          <a:xfrm>
            <a:off x="1042920" y="2819520"/>
            <a:ext cx="6840000" cy="17661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test = "some string";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alert(test[7]); // shows letter 'r'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alert(test.charAt(5)); // shows letter 's'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alert("test".charAt(1)); //shows letter 'e'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alert("test".substring(1,3)); //shows 'es'</a:t>
            </a:r>
            <a:endParaRPr/>
          </a:p>
        </p:txBody>
      </p:sp>
      <p:sp>
        <p:nvSpPr>
          <p:cNvPr id="1290" name="CustomShape 5"/>
          <p:cNvSpPr/>
          <p:nvPr/>
        </p:nvSpPr>
        <p:spPr>
          <a:xfrm>
            <a:off x="1042920" y="4878000"/>
            <a:ext cx="6840000" cy="1431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arr = [1,3,4];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 (arr.length); // shows 3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arr.push(7); // appends 7 to end of array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 (arr[3]); // shows 7</a:t>
            </a:r>
            <a:endParaRPr/>
          </a:p>
        </p:txBody>
      </p:sp>
      <p:sp>
        <p:nvSpPr>
          <p:cNvPr id="1291" name="CustomShape 6"/>
          <p:cNvSpPr/>
          <p:nvPr/>
        </p:nvSpPr>
        <p:spPr>
          <a:xfrm>
            <a:off x="4606920" y="2362320"/>
            <a:ext cx="327636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90000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objects.html</a:t>
            </a:r>
            <a:endParaRPr/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Headings and Paragraphs</a:t>
            </a:r>
            <a:endParaRPr/>
          </a:p>
        </p:txBody>
      </p:sp>
      <p:sp>
        <p:nvSpPr>
          <p:cNvPr id="313" name="TextShape 2"/>
          <p:cNvSpPr txBox="1"/>
          <p:nvPr/>
        </p:nvSpPr>
        <p:spPr>
          <a:xfrm>
            <a:off x="324000" y="1066680"/>
            <a:ext cx="8496000" cy="53287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Heading Tags (h1 – h6)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Paragraph Tags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Sections: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div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and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span</a:t>
            </a:r>
            <a:endParaRPr/>
          </a:p>
        </p:txBody>
      </p:sp>
      <p:sp>
        <p:nvSpPr>
          <p:cNvPr id="31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BDF51F8-9247-44BC-A403-F96331B2D8A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15" name="CustomShape 4"/>
          <p:cNvSpPr/>
          <p:nvPr/>
        </p:nvSpPr>
        <p:spPr>
          <a:xfrm>
            <a:off x="755640" y="3892680"/>
            <a:ext cx="7625880" cy="748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&lt;p&gt;This is my first paragraph&lt;/p&gt;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&lt;p&gt;This is my second paragraph&lt;/p&gt;</a:t>
            </a:r>
            <a:endParaRPr/>
          </a:p>
        </p:txBody>
      </p:sp>
      <p:sp>
        <p:nvSpPr>
          <p:cNvPr id="316" name="CustomShape 5"/>
          <p:cNvSpPr/>
          <p:nvPr/>
        </p:nvSpPr>
        <p:spPr>
          <a:xfrm>
            <a:off x="755640" y="1773000"/>
            <a:ext cx="7625880" cy="11876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&lt;h1&gt;Heading 1&lt;/h1&gt;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&lt;h2&gt;Sub heading 2&lt;/h2&gt;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&lt;h3&gt;Sub heading 3&lt;/h3&gt;</a:t>
            </a:r>
            <a:endParaRPr/>
          </a:p>
        </p:txBody>
      </p:sp>
      <p:sp>
        <p:nvSpPr>
          <p:cNvPr id="317" name="CustomShape 6"/>
          <p:cNvSpPr/>
          <p:nvPr/>
        </p:nvSpPr>
        <p:spPr>
          <a:xfrm>
            <a:off x="755640" y="5492880"/>
            <a:ext cx="7625880" cy="748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&lt;div style="background: skyblue;"&gt;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This is a div&lt;/div&gt;</a:t>
            </a:r>
            <a:endParaRPr/>
          </a:p>
        </p:txBody>
      </p:sp>
    </p:spTree>
  </p:cSld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String Operations</a:t>
            </a:r>
            <a:endParaRPr/>
          </a:p>
        </p:txBody>
      </p:sp>
      <p:sp>
        <p:nvSpPr>
          <p:cNvPr id="1293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+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operator joins strings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What is "9" + 9?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Converting string to number:</a:t>
            </a:r>
            <a:endParaRPr/>
          </a:p>
        </p:txBody>
      </p:sp>
      <p:sp>
        <p:nvSpPr>
          <p:cNvPr id="129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EF08032-EA5C-47A8-B21F-CB7C539C0F3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295" name="CustomShape 4"/>
          <p:cNvSpPr/>
          <p:nvPr/>
        </p:nvSpPr>
        <p:spPr>
          <a:xfrm>
            <a:off x="685800" y="1828800"/>
            <a:ext cx="7772040" cy="10958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string1 = "fat ";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string2 = "cats";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alert(string1 + string2);  // fat cats</a:t>
            </a:r>
            <a:endParaRPr/>
          </a:p>
        </p:txBody>
      </p:sp>
      <p:sp>
        <p:nvSpPr>
          <p:cNvPr id="1296" name="CustomShape 5"/>
          <p:cNvSpPr/>
          <p:nvPr/>
        </p:nvSpPr>
        <p:spPr>
          <a:xfrm>
            <a:off x="685800" y="3886200"/>
            <a:ext cx="777204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alert("9" + 9);  // 99</a:t>
            </a:r>
            <a:endParaRPr/>
          </a:p>
        </p:txBody>
      </p:sp>
      <p:sp>
        <p:nvSpPr>
          <p:cNvPr id="1297" name="CustomShape 6"/>
          <p:cNvSpPr/>
          <p:nvPr/>
        </p:nvSpPr>
        <p:spPr>
          <a:xfrm>
            <a:off x="685800" y="5257800"/>
            <a:ext cx="777204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alert(parseInt("9") + 9);  // 18</a:t>
            </a:r>
            <a:endParaRPr/>
          </a:p>
        </p:txBody>
      </p:sp>
    </p:spTree>
  </p:cSld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TextShape 1"/>
          <p:cNvSpPr txBox="1"/>
          <p:nvPr/>
        </p:nvSpPr>
        <p:spPr>
          <a:xfrm>
            <a:off x="1905120" y="76320"/>
            <a:ext cx="700992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3700">
                <a:solidFill>
                  <a:srgbClr val="ccff33"/>
                </a:solidFill>
                <a:latin typeface="Corbel"/>
              </a:rPr>
              <a:t>Arrays Operations and Properties</a:t>
            </a:r>
            <a:endParaRPr/>
          </a:p>
        </p:txBody>
      </p:sp>
      <p:sp>
        <p:nvSpPr>
          <p:cNvPr id="1299" name="TextShape 2"/>
          <p:cNvSpPr txBox="1"/>
          <p:nvPr/>
        </p:nvSpPr>
        <p:spPr>
          <a:xfrm>
            <a:off x="228600" y="895320"/>
            <a:ext cx="8686440" cy="57337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Declaring new empty array: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Declaring an array holding few elements: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Appending an element / getting the last element: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Reading the number of elements (array length):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Finding element's index in the array:</a:t>
            </a:r>
            <a:endParaRPr/>
          </a:p>
        </p:txBody>
      </p:sp>
      <p:sp>
        <p:nvSpPr>
          <p:cNvPr id="130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E575D03-E69B-4961-953D-EF2AB4BDA7B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01" name="CustomShape 4"/>
          <p:cNvSpPr/>
          <p:nvPr/>
        </p:nvSpPr>
        <p:spPr>
          <a:xfrm>
            <a:off x="609480" y="1523880"/>
            <a:ext cx="7924320" cy="395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var arr = new Array();</a:t>
            </a:r>
            <a:endParaRPr/>
          </a:p>
        </p:txBody>
      </p:sp>
      <p:sp>
        <p:nvSpPr>
          <p:cNvPr id="1302" name="CustomShape 5"/>
          <p:cNvSpPr/>
          <p:nvPr/>
        </p:nvSpPr>
        <p:spPr>
          <a:xfrm>
            <a:off x="609480" y="2571840"/>
            <a:ext cx="7924320" cy="395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var arr = [1, 2, 3, 4, 5];</a:t>
            </a:r>
            <a:endParaRPr/>
          </a:p>
        </p:txBody>
      </p:sp>
      <p:sp>
        <p:nvSpPr>
          <p:cNvPr id="1303" name="CustomShape 6"/>
          <p:cNvSpPr/>
          <p:nvPr/>
        </p:nvSpPr>
        <p:spPr>
          <a:xfrm>
            <a:off x="609480" y="3581280"/>
            <a:ext cx="7924320" cy="7002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arr.push(3);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var element = arr.pop();</a:t>
            </a:r>
            <a:endParaRPr/>
          </a:p>
        </p:txBody>
      </p:sp>
      <p:sp>
        <p:nvSpPr>
          <p:cNvPr id="1304" name="CustomShape 7"/>
          <p:cNvSpPr/>
          <p:nvPr/>
        </p:nvSpPr>
        <p:spPr>
          <a:xfrm>
            <a:off x="609480" y="4952880"/>
            <a:ext cx="7924320" cy="395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arr.length;</a:t>
            </a:r>
            <a:endParaRPr/>
          </a:p>
        </p:txBody>
      </p:sp>
      <p:sp>
        <p:nvSpPr>
          <p:cNvPr id="1305" name="CustomShape 8"/>
          <p:cNvSpPr/>
          <p:nvPr/>
        </p:nvSpPr>
        <p:spPr>
          <a:xfrm>
            <a:off x="609480" y="6076800"/>
            <a:ext cx="7924320" cy="395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arr.indexOf(1);</a:t>
            </a:r>
            <a:endParaRPr/>
          </a:p>
        </p:txBody>
      </p:sp>
    </p:spTree>
  </p:cSld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Standard Popup Boxes</a:t>
            </a:r>
            <a:endParaRPr/>
          </a:p>
        </p:txBody>
      </p:sp>
      <p:sp>
        <p:nvSpPr>
          <p:cNvPr id="1307" name="TextShape 2"/>
          <p:cNvSpPr txBox="1"/>
          <p:nvPr/>
        </p:nvSpPr>
        <p:spPr>
          <a:xfrm>
            <a:off x="228600" y="91440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Alert box with text and [OK] button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Just a message shown in a dialog box:</a:t>
            </a:r>
            <a:endParaRPr/>
          </a:p>
          <a:p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Confirmation box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Contains text, [OK] button and [Cancel] button: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Prompt box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Contains text, input field with default value:</a:t>
            </a:r>
            <a:endParaRPr/>
          </a:p>
        </p:txBody>
      </p:sp>
      <p:sp>
        <p:nvSpPr>
          <p:cNvPr id="130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A8A06C9-747E-4CC3-BC51-60094B80530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09" name="CustomShape 4"/>
          <p:cNvSpPr/>
          <p:nvPr/>
        </p:nvSpPr>
        <p:spPr>
          <a:xfrm>
            <a:off x="990720" y="2235960"/>
            <a:ext cx="71625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alert("Some text here");</a:t>
            </a:r>
            <a:endParaRPr/>
          </a:p>
        </p:txBody>
      </p:sp>
      <p:sp>
        <p:nvSpPr>
          <p:cNvPr id="1310" name="CustomShape 5"/>
          <p:cNvSpPr/>
          <p:nvPr/>
        </p:nvSpPr>
        <p:spPr>
          <a:xfrm>
            <a:off x="990720" y="4141080"/>
            <a:ext cx="71625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confirm("Are you sure?");</a:t>
            </a:r>
            <a:endParaRPr/>
          </a:p>
        </p:txBody>
      </p:sp>
      <p:sp>
        <p:nvSpPr>
          <p:cNvPr id="1311" name="CustomShape 6"/>
          <p:cNvSpPr/>
          <p:nvPr/>
        </p:nvSpPr>
        <p:spPr>
          <a:xfrm>
            <a:off x="990720" y="6019920"/>
            <a:ext cx="716256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prompt ("enter amount", 10);</a:t>
            </a:r>
            <a:endParaRPr/>
          </a:p>
        </p:txBody>
      </p:sp>
    </p:spTree>
  </p:cSld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Sum of Numbers – Example</a:t>
            </a:r>
            <a:endParaRPr/>
          </a:p>
        </p:txBody>
      </p:sp>
      <p:sp>
        <p:nvSpPr>
          <p:cNvPr id="1313" name="TextShape 2"/>
          <p:cNvSpPr txBox="1"/>
          <p:nvPr/>
        </p:nvSpPr>
        <p:spPr>
          <a:xfrm>
            <a:off x="609480" y="1066680"/>
            <a:ext cx="3809520" cy="5331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800">
                <a:solidFill>
                  <a:srgbClr val="ebffc2"/>
                </a:solidFill>
                <a:latin typeface="Corbel"/>
              </a:rPr>
              <a:t>sum-of-numbers.html</a:t>
            </a:r>
            <a:endParaRPr/>
          </a:p>
        </p:txBody>
      </p:sp>
      <p:sp>
        <p:nvSpPr>
          <p:cNvPr id="131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D6B5D8D-D6C9-4C42-BA67-8184C45D7E3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15" name="CustomShape 4"/>
          <p:cNvSpPr/>
          <p:nvPr/>
        </p:nvSpPr>
        <p:spPr>
          <a:xfrm>
            <a:off x="609480" y="1654560"/>
            <a:ext cx="7926120" cy="46641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&lt;title&gt;JavaScript Demo&lt;/title&gt;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&lt;script type="text/javascript"&gt;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function calcSum()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value1 =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parseInt(document.mainForm.textBox1.value);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value2 =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parseInt(document.mainForm.textBox2.value);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sum = value1 + value2;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document.mainForm.textBoxSum.value = sum;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&lt;/script&gt;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</p:txBody>
      </p:sp>
    </p:spTree>
  </p:cSld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Sum of Numbers – Example (2)</a:t>
            </a:r>
            <a:endParaRPr/>
          </a:p>
        </p:txBody>
      </p:sp>
      <p:sp>
        <p:nvSpPr>
          <p:cNvPr id="1317" name="TextShape 2"/>
          <p:cNvSpPr txBox="1"/>
          <p:nvPr/>
        </p:nvSpPr>
        <p:spPr>
          <a:xfrm>
            <a:off x="609480" y="990720"/>
            <a:ext cx="4723920" cy="53316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800">
                <a:solidFill>
                  <a:srgbClr val="ebffc2"/>
                </a:solidFill>
                <a:latin typeface="Corbel"/>
              </a:rPr>
              <a:t>sum-of-numbers.html (cont.)</a:t>
            </a:r>
            <a:endParaRPr/>
          </a:p>
        </p:txBody>
      </p:sp>
      <p:sp>
        <p:nvSpPr>
          <p:cNvPr id="131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67A92F8-6D21-48A4-B84E-4160C5213BB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19" name="CustomShape 4"/>
          <p:cNvSpPr/>
          <p:nvPr/>
        </p:nvSpPr>
        <p:spPr>
          <a:xfrm>
            <a:off x="609480" y="1554480"/>
            <a:ext cx="7926120" cy="4112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&lt;form name="mainForm"&gt;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type="text" name="textBox1" /&gt; &lt;br/&gt;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type="text" name="textBox2" /&gt; &lt;br/&gt;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type="button" value="Process"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onclick="javascript: calcSum()"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type="text" name="textBoxSum"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readonly="readonly"/&gt;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&lt;/form&gt;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pic>
        <p:nvPicPr>
          <p:cNvPr id="132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840" y="4014000"/>
            <a:ext cx="3563280" cy="2354040"/>
          </a:xfrm>
          <a:prstGeom prst="rect">
            <a:avLst/>
          </a:prstGeom>
          <a:ln>
            <a:noFill/>
          </a:ln>
        </p:spPr>
      </p:pic>
    </p:spTree>
  </p:cSld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JavaScript Prompt – Example</a:t>
            </a:r>
            <a:endParaRPr/>
          </a:p>
        </p:txBody>
      </p:sp>
      <p:sp>
        <p:nvSpPr>
          <p:cNvPr id="1322" name="TextShape 2"/>
          <p:cNvSpPr txBox="1"/>
          <p:nvPr/>
        </p:nvSpPr>
        <p:spPr>
          <a:xfrm>
            <a:off x="762120" y="1066680"/>
            <a:ext cx="2514240" cy="5331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prompt.html</a:t>
            </a:r>
            <a:endParaRPr/>
          </a:p>
        </p:txBody>
      </p:sp>
      <p:sp>
        <p:nvSpPr>
          <p:cNvPr id="132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2037905-0A21-41CD-8D56-14EF124CBB0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24" name="CustomShape 4"/>
          <p:cNvSpPr/>
          <p:nvPr/>
        </p:nvSpPr>
        <p:spPr>
          <a:xfrm>
            <a:off x="828720" y="1719360"/>
            <a:ext cx="7343280" cy="760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price = prompt("Enter the price", "10.00");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alert('Price + VAT = ' + price * 1.2);</a:t>
            </a:r>
            <a:endParaRPr/>
          </a:p>
        </p:txBody>
      </p:sp>
      <p:pic>
        <p:nvPicPr>
          <p:cNvPr id="1325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74400" y="2819520"/>
            <a:ext cx="6497640" cy="1828440"/>
          </a:xfrm>
          <a:prstGeom prst="rect">
            <a:avLst/>
          </a:prstGeom>
          <a:ln>
            <a:noFill/>
          </a:ln>
        </p:spPr>
      </p:pic>
      <p:pic>
        <p:nvPicPr>
          <p:cNvPr id="1326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324240" y="4876920"/>
            <a:ext cx="2009520" cy="1647360"/>
          </a:xfrm>
          <a:prstGeom prst="rect">
            <a:avLst/>
          </a:prstGeom>
          <a:ln>
            <a:noFill/>
          </a:ln>
        </p:spPr>
      </p:pic>
    </p:spTree>
  </p:cSld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CustomShape 1"/>
          <p:cNvSpPr/>
          <p:nvPr/>
        </p:nvSpPr>
        <p:spPr>
          <a:xfrm>
            <a:off x="3679920" y="3454200"/>
            <a:ext cx="340632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28" name="CustomShape 2"/>
          <p:cNvSpPr/>
          <p:nvPr/>
        </p:nvSpPr>
        <p:spPr>
          <a:xfrm>
            <a:off x="3853080" y="3486600"/>
            <a:ext cx="314136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rbel"/>
              </a:rPr>
              <a:t>Greater than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29" name="CustomShape 3"/>
          <p:cNvSpPr/>
          <p:nvPr/>
        </p:nvSpPr>
        <p:spPr>
          <a:xfrm>
            <a:off x="1981080" y="3454200"/>
            <a:ext cx="169848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30" name="CustomShape 4"/>
          <p:cNvSpPr/>
          <p:nvPr/>
        </p:nvSpPr>
        <p:spPr>
          <a:xfrm>
            <a:off x="1981080" y="3936600"/>
            <a:ext cx="169848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31" name="CustomShape 5"/>
          <p:cNvSpPr/>
          <p:nvPr/>
        </p:nvSpPr>
        <p:spPr>
          <a:xfrm>
            <a:off x="3679920" y="3936600"/>
            <a:ext cx="340632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32" name="CustomShape 6"/>
          <p:cNvSpPr/>
          <p:nvPr/>
        </p:nvSpPr>
        <p:spPr>
          <a:xfrm>
            <a:off x="1981080" y="4419360"/>
            <a:ext cx="169848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33" name="CustomShape 7"/>
          <p:cNvSpPr/>
          <p:nvPr/>
        </p:nvSpPr>
        <p:spPr>
          <a:xfrm>
            <a:off x="3677040" y="4419360"/>
            <a:ext cx="340632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34" name="CustomShape 8"/>
          <p:cNvSpPr/>
          <p:nvPr/>
        </p:nvSpPr>
        <p:spPr>
          <a:xfrm>
            <a:off x="2181240" y="4934160"/>
            <a:ext cx="141624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nsolas"/>
              </a:rPr>
              <a:t>&lt;=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35" name="CustomShape 9"/>
          <p:cNvSpPr/>
          <p:nvPr/>
        </p:nvSpPr>
        <p:spPr>
          <a:xfrm>
            <a:off x="1981080" y="4901760"/>
            <a:ext cx="169848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36" name="CustomShape 10"/>
          <p:cNvSpPr/>
          <p:nvPr/>
        </p:nvSpPr>
        <p:spPr>
          <a:xfrm>
            <a:off x="3679920" y="4901760"/>
            <a:ext cx="340632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37" name="CustomShape 11"/>
          <p:cNvSpPr/>
          <p:nvPr/>
        </p:nvSpPr>
        <p:spPr>
          <a:xfrm>
            <a:off x="1981080" y="5384160"/>
            <a:ext cx="169848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38" name="CustomShape 12"/>
          <p:cNvSpPr/>
          <p:nvPr/>
        </p:nvSpPr>
        <p:spPr>
          <a:xfrm>
            <a:off x="3679920" y="5384160"/>
            <a:ext cx="340632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39" name="CustomShape 13"/>
          <p:cNvSpPr/>
          <p:nvPr/>
        </p:nvSpPr>
        <p:spPr>
          <a:xfrm>
            <a:off x="1981080" y="5866560"/>
            <a:ext cx="169848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40" name="CustomShape 14"/>
          <p:cNvSpPr/>
          <p:nvPr/>
        </p:nvSpPr>
        <p:spPr>
          <a:xfrm>
            <a:off x="3679920" y="5866560"/>
            <a:ext cx="3406320" cy="482040"/>
          </a:xfrm>
          <a:prstGeom prst="rect">
            <a:avLst/>
          </a:prstGeom>
          <a:noFill/>
          <a:ln>
            <a:solidFill>
              <a:srgbClr val="daedf2"/>
            </a:solidFill>
          </a:ln>
        </p:spPr>
      </p:sp>
      <p:sp>
        <p:nvSpPr>
          <p:cNvPr id="1341" name="CustomShape 15"/>
          <p:cNvSpPr/>
          <p:nvPr/>
        </p:nvSpPr>
        <p:spPr>
          <a:xfrm>
            <a:off x="1981080" y="2971800"/>
            <a:ext cx="1698480" cy="482040"/>
          </a:xfrm>
          <a:prstGeom prst="rect">
            <a:avLst/>
          </a:prstGeom>
          <a:solidFill>
            <a:srgbClr val="90cad7"/>
          </a:solidFill>
          <a:ln>
            <a:solidFill>
              <a:srgbClr val="daedf2"/>
            </a:solidFill>
          </a:ln>
        </p:spPr>
      </p:sp>
      <p:sp>
        <p:nvSpPr>
          <p:cNvPr id="1342" name="CustomShape 16"/>
          <p:cNvSpPr/>
          <p:nvPr/>
        </p:nvSpPr>
        <p:spPr>
          <a:xfrm>
            <a:off x="3679920" y="2971800"/>
            <a:ext cx="3406320" cy="482040"/>
          </a:xfrm>
          <a:prstGeom prst="rect">
            <a:avLst/>
          </a:prstGeom>
          <a:solidFill>
            <a:srgbClr val="90cad7"/>
          </a:solidFill>
          <a:ln>
            <a:solidFill>
              <a:srgbClr val="daedf2"/>
            </a:solidFill>
          </a:ln>
        </p:spPr>
      </p:sp>
      <p:sp>
        <p:nvSpPr>
          <p:cNvPr id="1343" name="CustomShape 17"/>
          <p:cNvSpPr/>
          <p:nvPr/>
        </p:nvSpPr>
        <p:spPr>
          <a:xfrm>
            <a:off x="2091240" y="3005640"/>
            <a:ext cx="1416240" cy="3484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ts val="988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Symbol</a:t>
            </a:r>
            <a:endParaRPr/>
          </a:p>
        </p:txBody>
      </p:sp>
      <p:sp>
        <p:nvSpPr>
          <p:cNvPr id="1344" name="CustomShape 18"/>
          <p:cNvSpPr/>
          <p:nvPr/>
        </p:nvSpPr>
        <p:spPr>
          <a:xfrm>
            <a:off x="3751920" y="3005640"/>
            <a:ext cx="3141360" cy="3484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ts val="988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Meaning</a:t>
            </a:r>
            <a:endParaRPr/>
          </a:p>
        </p:txBody>
      </p:sp>
      <p:sp>
        <p:nvSpPr>
          <p:cNvPr id="1345" name="CustomShape 19"/>
          <p:cNvSpPr/>
          <p:nvPr/>
        </p:nvSpPr>
        <p:spPr>
          <a:xfrm>
            <a:off x="2192400" y="3486600"/>
            <a:ext cx="141624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nsolas"/>
              </a:rPr>
              <a:t>&gt;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6" name="CustomShape 20"/>
          <p:cNvSpPr/>
          <p:nvPr/>
        </p:nvSpPr>
        <p:spPr>
          <a:xfrm>
            <a:off x="2192400" y="3969000"/>
            <a:ext cx="141624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nsolas"/>
              </a:rPr>
              <a:t>&lt;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7" name="CustomShape 21"/>
          <p:cNvSpPr/>
          <p:nvPr/>
        </p:nvSpPr>
        <p:spPr>
          <a:xfrm>
            <a:off x="3853080" y="3969000"/>
            <a:ext cx="314136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rbel"/>
              </a:rPr>
              <a:t>Less than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8" name="CustomShape 22"/>
          <p:cNvSpPr/>
          <p:nvPr/>
        </p:nvSpPr>
        <p:spPr>
          <a:xfrm>
            <a:off x="2192400" y="4451400"/>
            <a:ext cx="141624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nsolas"/>
              </a:rPr>
              <a:t>&gt;=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49" name="CustomShape 23"/>
          <p:cNvSpPr/>
          <p:nvPr/>
        </p:nvSpPr>
        <p:spPr>
          <a:xfrm>
            <a:off x="3810600" y="4451400"/>
            <a:ext cx="330768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rbel"/>
              </a:rPr>
              <a:t>Greater than or equal to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50" name="CustomShape 24"/>
          <p:cNvSpPr/>
          <p:nvPr/>
        </p:nvSpPr>
        <p:spPr>
          <a:xfrm>
            <a:off x="3853080" y="4934160"/>
            <a:ext cx="314136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rbel"/>
              </a:rPr>
              <a:t>Less than or equal to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51" name="CustomShape 25"/>
          <p:cNvSpPr/>
          <p:nvPr/>
        </p:nvSpPr>
        <p:spPr>
          <a:xfrm>
            <a:off x="2192400" y="5416560"/>
            <a:ext cx="141624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nsolas"/>
              </a:rPr>
              <a:t>==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52" name="CustomShape 26"/>
          <p:cNvSpPr/>
          <p:nvPr/>
        </p:nvSpPr>
        <p:spPr>
          <a:xfrm>
            <a:off x="3853080" y="5416560"/>
            <a:ext cx="314136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rbel"/>
              </a:rPr>
              <a:t>Equal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53" name="CustomShape 27"/>
          <p:cNvSpPr/>
          <p:nvPr/>
        </p:nvSpPr>
        <p:spPr>
          <a:xfrm>
            <a:off x="2192400" y="5898960"/>
            <a:ext cx="141624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nsolas"/>
              </a:rPr>
              <a:t>!=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54" name="CustomShape 28"/>
          <p:cNvSpPr/>
          <p:nvPr/>
        </p:nvSpPr>
        <p:spPr>
          <a:xfrm>
            <a:off x="3853080" y="5898960"/>
            <a:ext cx="3141360" cy="4820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6800" bIns="468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ebffd2"/>
                </a:solidFill>
                <a:latin typeface="Corbel"/>
              </a:rPr>
              <a:t>Not equal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55" name="TextShape 29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Conditional Statement (</a:t>
            </a:r>
            <a:r>
              <a:rPr b="1" lang="en-US" sz="4000">
                <a:solidFill>
                  <a:srgbClr val="ccff33"/>
                </a:solidFill>
                <a:latin typeface="Consolas"/>
              </a:rPr>
              <a:t>if</a:t>
            </a:r>
            <a:r>
              <a:rPr b="1" lang="en-US" sz="4000">
                <a:solidFill>
                  <a:srgbClr val="ccff33"/>
                </a:solidFill>
                <a:latin typeface="Corbel"/>
              </a:rPr>
              <a:t>)</a:t>
            </a:r>
            <a:endParaRPr/>
          </a:p>
        </p:txBody>
      </p:sp>
      <p:sp>
        <p:nvSpPr>
          <p:cNvPr id="1356" name="TextShape 30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8A96BCF-62B3-40C8-A2E0-F0F60409545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57" name="CustomShape 31"/>
          <p:cNvSpPr/>
          <p:nvPr/>
        </p:nvSpPr>
        <p:spPr>
          <a:xfrm>
            <a:off x="838080" y="1143000"/>
            <a:ext cx="7467120" cy="1431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unitPrice = 1.30;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if (quantity &gt; 100) {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unitPrice = 1.20;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}</a:t>
            </a:r>
            <a:endParaRPr/>
          </a:p>
        </p:txBody>
      </p:sp>
    </p:spTree>
  </p:cSld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Conditional Statement (</a:t>
            </a:r>
            <a:r>
              <a:rPr b="1" lang="en-US" sz="4000">
                <a:solidFill>
                  <a:srgbClr val="ccff33"/>
                </a:solidFill>
                <a:latin typeface="Consolas"/>
              </a:rPr>
              <a:t>if</a:t>
            </a:r>
            <a:r>
              <a:rPr b="1" lang="en-US" sz="4000">
                <a:solidFill>
                  <a:srgbClr val="ccff33"/>
                </a:solidFill>
                <a:latin typeface="Corbel"/>
              </a:rPr>
              <a:t>) (2)</a:t>
            </a:r>
            <a:endParaRPr/>
          </a:p>
        </p:txBody>
      </p:sp>
      <p:sp>
        <p:nvSpPr>
          <p:cNvPr id="1359" name="TextShape 2"/>
          <p:cNvSpPr txBox="1"/>
          <p:nvPr/>
        </p:nvSpPr>
        <p:spPr>
          <a:xfrm>
            <a:off x="228600" y="99072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The condition may be of Boolean or integer type:</a:t>
            </a:r>
            <a:endParaRPr/>
          </a:p>
        </p:txBody>
      </p:sp>
      <p:sp>
        <p:nvSpPr>
          <p:cNvPr id="136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223F2E2-D660-4927-AC9E-BC5858F56B4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61" name="CustomShape 4"/>
          <p:cNvSpPr/>
          <p:nvPr/>
        </p:nvSpPr>
        <p:spPr>
          <a:xfrm>
            <a:off x="609480" y="2971800"/>
            <a:ext cx="7924320" cy="31395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var a = 0;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var b = true;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if (typeof(a)=="undefined" || typeof(b)=="undefined")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document.write("Variable a or b is undefined.");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else if (!a &amp;&amp; b)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document.write("a==0; b==true;");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} else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document.write("a==" + a + "; b==" + b + ";");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}</a:t>
            </a:r>
            <a:endParaRPr/>
          </a:p>
        </p:txBody>
      </p:sp>
      <p:pic>
        <p:nvPicPr>
          <p:cNvPr id="1362" name="Picture 2" descr=""/>
          <p:cNvPicPr/>
          <p:nvPr/>
        </p:nvPicPr>
        <p:blipFill>
          <a:blip r:embed="rId1"/>
          <a:stretch>
            <a:fillRect/>
          </a:stretch>
        </p:blipFill>
        <p:spPr>
          <a:xfrm rot="204000">
            <a:off x="1019520" y="1652760"/>
            <a:ext cx="1805040" cy="1026360"/>
          </a:xfrm>
          <a:prstGeom prst="rect">
            <a:avLst/>
          </a:prstGeom>
          <a:ln>
            <a:noFill/>
          </a:ln>
        </p:spPr>
      </p:pic>
      <p:sp>
        <p:nvSpPr>
          <p:cNvPr id="1363" name="CustomShape 5"/>
          <p:cNvSpPr/>
          <p:nvPr/>
        </p:nvSpPr>
        <p:spPr>
          <a:xfrm>
            <a:off x="3903120" y="2438280"/>
            <a:ext cx="460224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conditional-statements.html</a:t>
            </a:r>
            <a:endParaRPr/>
          </a:p>
        </p:txBody>
      </p:sp>
    </p:spTree>
  </p:cSld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Switch Statement</a:t>
            </a:r>
            <a:endParaRPr/>
          </a:p>
        </p:txBody>
      </p:sp>
      <p:sp>
        <p:nvSpPr>
          <p:cNvPr id="1365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switch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statement works like in C#:</a:t>
            </a:r>
            <a:endParaRPr/>
          </a:p>
        </p:txBody>
      </p:sp>
      <p:sp>
        <p:nvSpPr>
          <p:cNvPr id="136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2425E26-F4E1-4583-A39B-BEA0A6369DC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67" name="CustomShape 4"/>
          <p:cNvSpPr/>
          <p:nvPr/>
        </p:nvSpPr>
        <p:spPr>
          <a:xfrm>
            <a:off x="685800" y="1905120"/>
            <a:ext cx="7772040" cy="44474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switch (variable)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case 1: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// do something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break;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case 'a':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// do something else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break;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case 3.14: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// another code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break;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default: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// something completely different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}</a:t>
            </a:r>
            <a:endParaRPr/>
          </a:p>
        </p:txBody>
      </p:sp>
      <p:sp>
        <p:nvSpPr>
          <p:cNvPr id="1368" name="CustomShape 5"/>
          <p:cNvSpPr/>
          <p:nvPr/>
        </p:nvSpPr>
        <p:spPr>
          <a:xfrm>
            <a:off x="4561200" y="1905120"/>
            <a:ext cx="387216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switch-statements.html</a:t>
            </a:r>
            <a:endParaRPr/>
          </a:p>
        </p:txBody>
      </p:sp>
    </p:spTree>
  </p:cSld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48640" y="2674080"/>
            <a:ext cx="1990440" cy="2601360"/>
          </a:xfrm>
          <a:prstGeom prst="rect">
            <a:avLst/>
          </a:prstGeom>
          <a:ln>
            <a:noFill/>
          </a:ln>
        </p:spPr>
      </p:pic>
      <p:sp>
        <p:nvSpPr>
          <p:cNvPr id="137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Loops</a:t>
            </a:r>
            <a:endParaRPr/>
          </a:p>
        </p:txBody>
      </p:sp>
      <p:sp>
        <p:nvSpPr>
          <p:cNvPr id="137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Like in C#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for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loop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while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loop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do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…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while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loop</a:t>
            </a:r>
            <a:endParaRPr/>
          </a:p>
        </p:txBody>
      </p:sp>
      <p:sp>
        <p:nvSpPr>
          <p:cNvPr id="137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46CB2E7-7069-46A2-B2B8-560774440B5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73" name="CustomShape 4"/>
          <p:cNvSpPr/>
          <p:nvPr/>
        </p:nvSpPr>
        <p:spPr>
          <a:xfrm>
            <a:off x="762120" y="3809880"/>
            <a:ext cx="7619760" cy="24364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counter;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for (counter=0; counter&lt;4; counter++)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alert(counter);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while (counter &lt; 5)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alert(++counter);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}</a:t>
            </a:r>
            <a:endParaRPr/>
          </a:p>
        </p:txBody>
      </p:sp>
      <p:sp>
        <p:nvSpPr>
          <p:cNvPr id="1374" name="CustomShape 5"/>
          <p:cNvSpPr/>
          <p:nvPr/>
        </p:nvSpPr>
        <p:spPr>
          <a:xfrm>
            <a:off x="6530400" y="5748840"/>
            <a:ext cx="183924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loops.html</a:t>
            </a:r>
            <a:endParaRPr/>
          </a:p>
        </p:txBody>
      </p:sp>
      <p:pic>
        <p:nvPicPr>
          <p:cNvPr id="1375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609480"/>
            <a:ext cx="2090520" cy="238572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Headings and Paragraphs – Example </a:t>
            </a:r>
            <a:endParaRPr/>
          </a:p>
        </p:txBody>
      </p:sp>
      <p:sp>
        <p:nvSpPr>
          <p:cNvPr id="319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EE9E667-F1FC-4B0E-83B3-A52B264A0D59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20" name="CustomShape 3"/>
          <p:cNvSpPr/>
          <p:nvPr/>
        </p:nvSpPr>
        <p:spPr>
          <a:xfrm>
            <a:off x="612720" y="1433160"/>
            <a:ext cx="7919640" cy="46641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&lt;!DOCTYPE 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&lt;head&gt;&lt;title&gt;Headings and paragraphs&lt;/title&gt;&lt;/head&gt;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&lt;h1&gt;Heading 1&lt;/h1&gt;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&lt;h2&gt;Sub heading 2&lt;/h2&gt;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&lt;h3&gt;Sub heading 3&lt;/h3&gt;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&lt;p&gt;This is my first paragraph&lt;/p&gt;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&lt;p&gt;This is my second paragraph&lt;/p&gt;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&lt;div style="background:skyblue"&gt;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This is a div&lt;/div&gt;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321" name="CustomShape 4"/>
          <p:cNvSpPr/>
          <p:nvPr/>
        </p:nvSpPr>
        <p:spPr>
          <a:xfrm>
            <a:off x="533520" y="855000"/>
            <a:ext cx="33523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headings.html</a:t>
            </a:r>
            <a:endParaRPr/>
          </a:p>
        </p:txBody>
      </p:sp>
    </p:spTree>
  </p:cSld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Functions </a:t>
            </a:r>
            <a:endParaRPr/>
          </a:p>
        </p:txBody>
      </p:sp>
      <p:sp>
        <p:nvSpPr>
          <p:cNvPr id="137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Code structure – splitting code into parts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Data comes in, processed, result returned</a:t>
            </a:r>
            <a:endParaRPr/>
          </a:p>
        </p:txBody>
      </p:sp>
      <p:sp>
        <p:nvSpPr>
          <p:cNvPr id="137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2C817BB-96F5-4DF2-B251-4749D8136B0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79" name="CustomShape 4"/>
          <p:cNvSpPr/>
          <p:nvPr/>
        </p:nvSpPr>
        <p:spPr>
          <a:xfrm>
            <a:off x="838080" y="3160800"/>
            <a:ext cx="4201920" cy="21013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function average(a, b, c)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var total;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total = a+b+c;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return total/3;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}</a:t>
            </a:r>
            <a:endParaRPr/>
          </a:p>
        </p:txBody>
      </p:sp>
      <p:sp>
        <p:nvSpPr>
          <p:cNvPr id="1380" name="CustomShape 5"/>
          <p:cNvSpPr/>
          <p:nvPr/>
        </p:nvSpPr>
        <p:spPr>
          <a:xfrm>
            <a:off x="5486400" y="2666880"/>
            <a:ext cx="2819160" cy="910440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d2"/>
                </a:solidFill>
                <a:latin typeface="Corbel"/>
              </a:rPr>
              <a:t>Parameters come in here.</a:t>
            </a:r>
            <a:endParaRPr/>
          </a:p>
        </p:txBody>
      </p:sp>
      <p:sp>
        <p:nvSpPr>
          <p:cNvPr id="1381" name="CustomShape 6"/>
          <p:cNvSpPr/>
          <p:nvPr/>
        </p:nvSpPr>
        <p:spPr>
          <a:xfrm>
            <a:off x="5486400" y="3750840"/>
            <a:ext cx="2819160" cy="1316160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d2"/>
                </a:solidFill>
                <a:latin typeface="Corbel"/>
              </a:rPr>
              <a:t>Declaring variables is optional. Type is never declared.</a:t>
            </a:r>
            <a:endParaRPr/>
          </a:p>
        </p:txBody>
      </p:sp>
      <p:sp>
        <p:nvSpPr>
          <p:cNvPr id="1382" name="CustomShape 7"/>
          <p:cNvSpPr/>
          <p:nvPr/>
        </p:nvSpPr>
        <p:spPr>
          <a:xfrm>
            <a:off x="5486400" y="5269320"/>
            <a:ext cx="2819160" cy="944280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400">
                <a:solidFill>
                  <a:srgbClr val="ebffd2"/>
                </a:solidFill>
                <a:latin typeface="Corbel"/>
              </a:rPr>
              <a:t>Value returned here.</a:t>
            </a:r>
            <a:endParaRPr/>
          </a:p>
        </p:txBody>
      </p:sp>
    </p:spTree>
  </p:cSld>
  <p:timing>
    <p:tnLst>
      <p:par>
        <p:cTn id="190" dur="indefinite" restart="never" nodeType="tmRoot">
          <p:childTnLst>
            <p:seq>
              <p:cTn id="191" dur="indefinite" nodeType="mainSeq">
                <p:childTnLst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TextShape 1"/>
          <p:cNvSpPr txBox="1"/>
          <p:nvPr/>
        </p:nvSpPr>
        <p:spPr>
          <a:xfrm>
            <a:off x="3429000" y="152280"/>
            <a:ext cx="54860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Function Arguments </a:t>
            </a:r>
            <a:r>
              <a:rPr b="1" lang="en-US" sz="40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4000">
                <a:solidFill>
                  <a:srgbClr val="ccff33"/>
                </a:solidFill>
                <a:latin typeface="Corbel"/>
              </a:rPr>
              <a:t>and Return Value</a:t>
            </a:r>
            <a:endParaRPr/>
          </a:p>
        </p:txBody>
      </p:sp>
      <p:sp>
        <p:nvSpPr>
          <p:cNvPr id="1384" name="TextShape 2"/>
          <p:cNvSpPr txBox="1"/>
          <p:nvPr/>
        </p:nvSpPr>
        <p:spPr>
          <a:xfrm>
            <a:off x="228600" y="1143000"/>
            <a:ext cx="8686440" cy="5562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Functions are not required to return a value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When calling function it is not obligatory to specify all of its arguments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The function has access to all the arguments passed via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arguments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array</a:t>
            </a:r>
            <a:endParaRPr/>
          </a:p>
        </p:txBody>
      </p:sp>
      <p:sp>
        <p:nvSpPr>
          <p:cNvPr id="138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EEDFCF4-3F92-41B7-BBD9-316D993DFF1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86" name="CustomShape 4"/>
          <p:cNvSpPr/>
          <p:nvPr/>
        </p:nvSpPr>
        <p:spPr>
          <a:xfrm>
            <a:off x="689040" y="4154040"/>
            <a:ext cx="7768800" cy="22248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function sum()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var sum = 0;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for (var i = 0; i &lt; arguments.length; i ++)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sum += parseInt(arguments[i]);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return sum;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alert(sum(1, 2, 4));</a:t>
            </a:r>
            <a:endParaRPr/>
          </a:p>
        </p:txBody>
      </p:sp>
      <p:sp>
        <p:nvSpPr>
          <p:cNvPr id="1387" name="CustomShape 5"/>
          <p:cNvSpPr/>
          <p:nvPr/>
        </p:nvSpPr>
        <p:spPr>
          <a:xfrm>
            <a:off x="4974840" y="5867280"/>
            <a:ext cx="343620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functions-demo.html</a:t>
            </a:r>
            <a:endParaRPr/>
          </a:p>
        </p:txBody>
      </p:sp>
    </p:spTree>
  </p:cSld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8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81360" y="1143000"/>
            <a:ext cx="5376960" cy="3079800"/>
          </a:xfrm>
          <a:prstGeom prst="rect">
            <a:avLst/>
          </a:prstGeom>
          <a:ln>
            <a:noFill/>
          </a:ln>
        </p:spPr>
      </p:pic>
      <p:sp>
        <p:nvSpPr>
          <p:cNvPr id="1389" name="TextShape 1"/>
          <p:cNvSpPr txBox="1"/>
          <p:nvPr/>
        </p:nvSpPr>
        <p:spPr>
          <a:xfrm>
            <a:off x="1752480" y="4800600"/>
            <a:ext cx="5638320" cy="13712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Document Object Model (DOM)</a:t>
            </a:r>
            <a:endParaRPr/>
          </a:p>
        </p:txBody>
      </p:sp>
    </p:spTree>
  </p:cSld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TextShape 1"/>
          <p:cNvSpPr txBox="1"/>
          <p:nvPr/>
        </p:nvSpPr>
        <p:spPr>
          <a:xfrm>
            <a:off x="1828800" y="76320"/>
            <a:ext cx="716256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Document Object Model (DOM)</a:t>
            </a:r>
            <a:endParaRPr/>
          </a:p>
        </p:txBody>
      </p:sp>
      <p:sp>
        <p:nvSpPr>
          <p:cNvPr id="139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Every HTML element is accessible via the JavaScript DOM API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Most DOM objects can be manipulated by the programmer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The event model lets a document to react when the user does something on the page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Advantages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Create interactive pages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Updates the objects of a page without reloading it</a:t>
            </a:r>
            <a:endParaRPr/>
          </a:p>
        </p:txBody>
      </p:sp>
      <p:sp>
        <p:nvSpPr>
          <p:cNvPr id="139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FE9D161-F9FA-4516-9ACB-16BB30B0C88D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Accessing Elements</a:t>
            </a:r>
            <a:endParaRPr/>
          </a:p>
        </p:txBody>
      </p:sp>
      <p:sp>
        <p:nvSpPr>
          <p:cNvPr id="139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Access elements via their ID attribute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Via the name attribute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Via tag name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Returns array of descendant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&lt;img&gt;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elements of the element "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el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"</a:t>
            </a:r>
            <a:endParaRPr/>
          </a:p>
        </p:txBody>
      </p:sp>
      <p:sp>
        <p:nvSpPr>
          <p:cNvPr id="139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BA5DAFC-F0CA-40BC-B361-7E9EBCE496D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396" name="CustomShape 4"/>
          <p:cNvSpPr/>
          <p:nvPr/>
        </p:nvSpPr>
        <p:spPr>
          <a:xfrm>
            <a:off x="684360" y="1764360"/>
            <a:ext cx="7848360" cy="391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elem = document.getElementById("some_id")</a:t>
            </a:r>
            <a:endParaRPr/>
          </a:p>
        </p:txBody>
      </p:sp>
      <p:sp>
        <p:nvSpPr>
          <p:cNvPr id="1397" name="CustomShape 5"/>
          <p:cNvSpPr/>
          <p:nvPr/>
        </p:nvSpPr>
        <p:spPr>
          <a:xfrm>
            <a:off x="684360" y="3059640"/>
            <a:ext cx="7848360" cy="391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arr = document.getElementsByName("some_name")</a:t>
            </a:r>
            <a:endParaRPr/>
          </a:p>
        </p:txBody>
      </p:sp>
      <p:sp>
        <p:nvSpPr>
          <p:cNvPr id="1398" name="CustomShape 6"/>
          <p:cNvSpPr/>
          <p:nvPr/>
        </p:nvSpPr>
        <p:spPr>
          <a:xfrm>
            <a:off x="684360" y="4321440"/>
            <a:ext cx="7848360" cy="391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imgTags = el.getElementsByTagName("img")</a:t>
            </a:r>
            <a:endParaRPr/>
          </a:p>
        </p:txBody>
      </p:sp>
    </p:spTree>
  </p:cSld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DOM Manipulation</a:t>
            </a:r>
            <a:endParaRPr/>
          </a:p>
        </p:txBody>
      </p:sp>
      <p:sp>
        <p:nvSpPr>
          <p:cNvPr id="1400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Once we access an element, we can read and write its attributes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0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6AB544D-214E-441E-8A1F-B72D24F2033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402" name="CustomShape 4"/>
          <p:cNvSpPr/>
          <p:nvPr/>
        </p:nvSpPr>
        <p:spPr>
          <a:xfrm>
            <a:off x="603360" y="2863080"/>
            <a:ext cx="7930800" cy="34419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function change(state)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var lampImg = document.getElementById("lamp");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lampImg.src = "lamp_" + state + ".png";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var statusDiv =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document.getElementById("statusDiv");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statusDiv.innerHTML = "The lamp is " + state";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…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&lt;img src="test_on.gif" onmouseover="change('off')"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onmouseout="change('on')" /&gt;</a:t>
            </a:r>
            <a:endParaRPr/>
          </a:p>
        </p:txBody>
      </p:sp>
      <p:sp>
        <p:nvSpPr>
          <p:cNvPr id="1403" name="CustomShape 5"/>
          <p:cNvSpPr/>
          <p:nvPr/>
        </p:nvSpPr>
        <p:spPr>
          <a:xfrm>
            <a:off x="556560" y="2286000"/>
            <a:ext cx="397584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DOM-manipulation.html</a:t>
            </a:r>
            <a:endParaRPr/>
          </a:p>
        </p:txBody>
      </p:sp>
    </p:spTree>
  </p:cSld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Common Element Properties</a:t>
            </a:r>
            <a:endParaRPr/>
          </a:p>
        </p:txBody>
      </p:sp>
      <p:sp>
        <p:nvSpPr>
          <p:cNvPr id="1405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Most of the properties are derived from the HTML attributes of the tag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E.g.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id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name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href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alt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title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src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etc…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style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property – allows modifying the CSS styles of the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Corresponds to the inline style of the element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Not the properties derived from embedded or external CSS rules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Example: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style.width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style.marginTop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style.backgroundImage</a:t>
            </a:r>
            <a:endParaRPr/>
          </a:p>
        </p:txBody>
      </p:sp>
      <p:sp>
        <p:nvSpPr>
          <p:cNvPr id="140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B88F0BC-3E16-4D00-9838-C99D01AB73D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TextShape 1"/>
          <p:cNvSpPr txBox="1"/>
          <p:nvPr/>
        </p:nvSpPr>
        <p:spPr>
          <a:xfrm>
            <a:off x="1814760" y="76320"/>
            <a:ext cx="710028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Common Element Properties (2)</a:t>
            </a:r>
            <a:endParaRPr/>
          </a:p>
        </p:txBody>
      </p:sp>
      <p:sp>
        <p:nvSpPr>
          <p:cNvPr id="1408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className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– 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class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attribute of the tag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innerHTML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– holds all the entire HTML code inside the element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Read-only properties with information for the current element and its state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tagName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offsetWidth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offsetHeight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scrollHeight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scrollTop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nodeType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etc…</a:t>
            </a:r>
            <a:endParaRPr/>
          </a:p>
        </p:txBody>
      </p:sp>
      <p:sp>
        <p:nvSpPr>
          <p:cNvPr id="140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B2FB8A8-C4FD-4A43-A7D8-91D07E1D22F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41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14760" y="5105520"/>
            <a:ext cx="5500080" cy="1343160"/>
          </a:xfrm>
          <a:prstGeom prst="rect">
            <a:avLst/>
          </a:prstGeom>
          <a:ln>
            <a:noFill/>
          </a:ln>
        </p:spPr>
      </p:pic>
    </p:spTree>
  </p:cSld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TextShape 1"/>
          <p:cNvSpPr txBox="1"/>
          <p:nvPr/>
        </p:nvSpPr>
        <p:spPr>
          <a:xfrm>
            <a:off x="1905120" y="152280"/>
            <a:ext cx="700992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Accessing Elements through the DOM Tree Structure</a:t>
            </a:r>
            <a:endParaRPr/>
          </a:p>
        </p:txBody>
      </p:sp>
      <p:sp>
        <p:nvSpPr>
          <p:cNvPr id="1412" name="TextShape 2"/>
          <p:cNvSpPr txBox="1"/>
          <p:nvPr/>
        </p:nvSpPr>
        <p:spPr>
          <a:xfrm>
            <a:off x="228600" y="1295280"/>
            <a:ext cx="8686440" cy="54097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We can access elements in the DOM through some tree manipulation properties: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element.childNodes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element.parentNode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element.nextSibling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element.previousSibling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element.firstChild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element.lastChild</a:t>
            </a:r>
            <a:endParaRPr/>
          </a:p>
        </p:txBody>
      </p:sp>
      <p:sp>
        <p:nvSpPr>
          <p:cNvPr id="141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FB6C67A-3E32-4CDD-B8F5-018D9DFAC16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TextShape 1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Accessing Elements through the DOM Tree – Example</a:t>
            </a:r>
            <a:endParaRPr/>
          </a:p>
        </p:txBody>
      </p:sp>
      <p:sp>
        <p:nvSpPr>
          <p:cNvPr id="1415" name="TextShape 2"/>
          <p:cNvSpPr txBox="1"/>
          <p:nvPr/>
        </p:nvSpPr>
        <p:spPr>
          <a:xfrm>
            <a:off x="228600" y="5562720"/>
            <a:ext cx="8686440" cy="990360"/>
          </a:xfrm>
          <a:prstGeom prst="rect">
            <a:avLst/>
          </a:prstGeom>
        </p:spPr>
        <p:txBody>
          <a:bodyPr lIns="90000" rIns="90000" tIns="45000" bIns="45000"/>
          <a:p>
            <a:pPr lvl="1">
              <a:lnSpc>
                <a:spcPts val="127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c2"/>
                </a:solidFill>
                <a:latin typeface="Corbel"/>
              </a:rPr>
              <a:t>Warning: may not return what you expected due to Browser differences</a:t>
            </a:r>
            <a:endParaRPr/>
          </a:p>
        </p:txBody>
      </p:sp>
      <p:sp>
        <p:nvSpPr>
          <p:cNvPr id="141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8A2224B-682F-4ED6-B3CF-C3B13796CD1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417" name="CustomShape 4"/>
          <p:cNvSpPr/>
          <p:nvPr/>
        </p:nvSpPr>
        <p:spPr>
          <a:xfrm>
            <a:off x="714960" y="1491480"/>
            <a:ext cx="7713720" cy="3777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el = document.getElementById('div_tag');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 (el.childNodes[0].value);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alert (el.childNodes[1].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getElementsByTagName('span').id);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…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&lt;div id="div_tag"&gt;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type="text" value="test text"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&lt;div&gt;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&lt;span id="test"&gt;test span&lt;/span&gt;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&lt;/div&gt;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&lt;/div&gt;</a:t>
            </a:r>
            <a:endParaRPr/>
          </a:p>
        </p:txBody>
      </p:sp>
      <p:sp>
        <p:nvSpPr>
          <p:cNvPr id="1418" name="CustomShape 5"/>
          <p:cNvSpPr/>
          <p:nvPr/>
        </p:nvSpPr>
        <p:spPr>
          <a:xfrm>
            <a:off x="3373920" y="4810680"/>
            <a:ext cx="5054400" cy="5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accessing-elements-demo.html</a:t>
            </a:r>
            <a:endParaRPr/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Table of Contents</a:t>
            </a:r>
            <a:endParaRPr/>
          </a:p>
        </p:txBody>
      </p:sp>
      <p:sp>
        <p:nvSpPr>
          <p:cNvPr id="231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Introduction to HTML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How the Web Works?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What is a Web Page?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My First HTML Page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Basic Tags: Hyperlinks, Images, Formatting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Headings and Paragraphs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in Details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&lt;!DOCTYPE&gt;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Declaration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&lt;head&gt;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Section: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Title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Meta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Script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Style</a:t>
            </a:r>
            <a:endParaRPr/>
          </a:p>
        </p:txBody>
      </p:sp>
      <p:sp>
        <p:nvSpPr>
          <p:cNvPr id="23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107A1E5-585A-4FB6-A73C-99EF0C8617B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612720" y="1433160"/>
            <a:ext cx="7919640" cy="46641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&lt;!DOCTYPE 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&lt;head&gt;&lt;title&gt;Headings and paragraphs&lt;/title&gt;&lt;/head&gt;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&lt;h1&gt;Heading 1&lt;/h1&gt;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&lt;h2&gt;Sub heading 2&lt;/h2&gt;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&lt;h3&gt;Sub heading 3&lt;/h3&gt;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&lt;p&gt;This is my first paragraph&lt;/p&gt;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&lt;p&gt;This is my second paragraph&lt;/p&gt;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&lt;div style="background:skyblue"&gt;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This is a div&lt;/div&gt;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	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323" name="TextShape 2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Headings and Paragraphs – Example (2)</a:t>
            </a:r>
            <a:endParaRPr/>
          </a:p>
        </p:txBody>
      </p:sp>
      <p:sp>
        <p:nvSpPr>
          <p:cNvPr id="32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B12056E-B276-4F93-9D2A-83A12670145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25" name="CustomShape 4"/>
          <p:cNvSpPr/>
          <p:nvPr/>
        </p:nvSpPr>
        <p:spPr>
          <a:xfrm>
            <a:off x="533520" y="855000"/>
            <a:ext cx="33523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headings.html</a:t>
            </a:r>
            <a:endParaRPr/>
          </a:p>
        </p:txBody>
      </p:sp>
      <p:pic>
        <p:nvPicPr>
          <p:cNvPr id="32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52880" y="1600200"/>
            <a:ext cx="3914280" cy="38574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TextShape 1"/>
          <p:cNvSpPr txBox="1"/>
          <p:nvPr/>
        </p:nvSpPr>
        <p:spPr>
          <a:xfrm>
            <a:off x="1752480" y="4749120"/>
            <a:ext cx="5638320" cy="13712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The HTML DOM Event Model</a:t>
            </a:r>
            <a:endParaRPr/>
          </a:p>
        </p:txBody>
      </p:sp>
      <p:pic>
        <p:nvPicPr>
          <p:cNvPr id="142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886480" y="915840"/>
            <a:ext cx="3361320" cy="3428640"/>
          </a:xfrm>
          <a:prstGeom prst="rect">
            <a:avLst/>
          </a:prstGeom>
          <a:ln>
            <a:noFill/>
          </a:ln>
        </p:spPr>
      </p:pic>
    </p:spTree>
  </p:cSld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HTML DOM Event Model</a:t>
            </a:r>
            <a:endParaRPr/>
          </a:p>
        </p:txBody>
      </p:sp>
      <p:sp>
        <p:nvSpPr>
          <p:cNvPr id="1422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JavaScript can register event handlers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Events are fired by the Browser and are sent to the specified JavaScript event handler function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Can be set with HTML attributes:</a:t>
            </a:r>
            <a:endParaRPr/>
          </a:p>
          <a:p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Can be accessed through the DOM:</a:t>
            </a:r>
            <a:endParaRPr/>
          </a:p>
        </p:txBody>
      </p:sp>
      <p:sp>
        <p:nvSpPr>
          <p:cNvPr id="142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F2A5F14-60C8-4450-BAE3-1A399C5DDAA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424" name="CustomShape 4"/>
          <p:cNvSpPr/>
          <p:nvPr/>
        </p:nvSpPr>
        <p:spPr>
          <a:xfrm>
            <a:off x="825480" y="3505320"/>
            <a:ext cx="7480080" cy="425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&lt;img src="test.gif" onclick="imageClicked()" /&gt;</a:t>
            </a:r>
            <a:endParaRPr/>
          </a:p>
        </p:txBody>
      </p:sp>
      <p:sp>
        <p:nvSpPr>
          <p:cNvPr id="1425" name="CustomShape 5"/>
          <p:cNvSpPr/>
          <p:nvPr/>
        </p:nvSpPr>
        <p:spPr>
          <a:xfrm>
            <a:off x="825480" y="4876920"/>
            <a:ext cx="7480080" cy="7606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img = document.getElementById("myImage");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img.onclick = imageClicked;</a:t>
            </a:r>
            <a:endParaRPr/>
          </a:p>
        </p:txBody>
      </p:sp>
    </p:spTree>
  </p:cSld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3900">
                <a:solidFill>
                  <a:srgbClr val="ccff33"/>
                </a:solidFill>
                <a:latin typeface="Corbel"/>
              </a:rPr>
              <a:t>The HTML DOM Event Model (2)</a:t>
            </a:r>
            <a:endParaRPr/>
          </a:p>
        </p:txBody>
      </p:sp>
      <p:sp>
        <p:nvSpPr>
          <p:cNvPr id="142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All event handlers receive one parameter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It brings information about the event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Contains the type of the event (mouse click, key press, etc.)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Data about the location where the event has been fired (e.g. mouse coordinates)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Holds a reference to the event sender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E.g. the button that was clicked</a:t>
            </a:r>
            <a:endParaRPr/>
          </a:p>
        </p:txBody>
      </p:sp>
      <p:sp>
        <p:nvSpPr>
          <p:cNvPr id="142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76447A7-38D1-4E11-9738-5A673D68EE4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3900">
                <a:solidFill>
                  <a:srgbClr val="ccff33"/>
                </a:solidFill>
                <a:latin typeface="Corbel"/>
              </a:rPr>
              <a:t>The HTML DOM Event Model (3)</a:t>
            </a:r>
            <a:endParaRPr/>
          </a:p>
        </p:txBody>
      </p:sp>
      <p:sp>
        <p:nvSpPr>
          <p:cNvPr id="1430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Holds information about the state of [Alt], [Ctrl] and [Shift] keys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Some browsers do not send this object, but place it in 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document.event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Some of the names of the event’s object properties are browser-specific</a:t>
            </a:r>
            <a:endParaRPr/>
          </a:p>
        </p:txBody>
      </p:sp>
      <p:sp>
        <p:nvSpPr>
          <p:cNvPr id="143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31343F5-1557-41BA-B928-267D8041435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432" name="Picture 12" descr=""/>
          <p:cNvPicPr/>
          <p:nvPr/>
        </p:nvPicPr>
        <p:blipFill>
          <a:blip r:embed="rId1"/>
          <a:stretch>
            <a:fillRect/>
          </a:stretch>
        </p:blipFill>
        <p:spPr>
          <a:xfrm rot="21181800">
            <a:off x="6743880" y="4108320"/>
            <a:ext cx="2099880" cy="2554920"/>
          </a:xfrm>
          <a:prstGeom prst="rect">
            <a:avLst/>
          </a:prstGeom>
          <a:ln>
            <a:noFill/>
          </a:ln>
        </p:spPr>
      </p:pic>
      <p:pic>
        <p:nvPicPr>
          <p:cNvPr id="1433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0" y="4648320"/>
            <a:ext cx="3200040" cy="1745280"/>
          </a:xfrm>
          <a:prstGeom prst="rect">
            <a:avLst/>
          </a:prstGeom>
          <a:ln>
            <a:noFill/>
          </a:ln>
        </p:spPr>
      </p:pic>
    </p:spTree>
  </p:cSld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Common DOM Events</a:t>
            </a:r>
            <a:endParaRPr/>
          </a:p>
        </p:txBody>
      </p:sp>
      <p:sp>
        <p:nvSpPr>
          <p:cNvPr id="1435" name="TextShape 2"/>
          <p:cNvSpPr txBox="1"/>
          <p:nvPr/>
        </p:nvSpPr>
        <p:spPr>
          <a:xfrm>
            <a:off x="228600" y="91440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Mouse events: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onclick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onmousedown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onmouseup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onmouseover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onmouseout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onmousemove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Key events: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onkeypress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onkeydown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onkeyup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Only for input fields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Interface events: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onblur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onfocus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onscroll</a:t>
            </a:r>
            <a:endParaRPr/>
          </a:p>
        </p:txBody>
      </p:sp>
      <p:sp>
        <p:nvSpPr>
          <p:cNvPr id="143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9448845-164E-4263-9782-CD5BFD0A2AB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Common DOM Events (2)</a:t>
            </a:r>
            <a:endParaRPr/>
          </a:p>
        </p:txBody>
      </p:sp>
      <p:sp>
        <p:nvSpPr>
          <p:cNvPr id="1438" name="TextShape 2"/>
          <p:cNvSpPr txBox="1"/>
          <p:nvPr/>
        </p:nvSpPr>
        <p:spPr>
          <a:xfrm>
            <a:off x="228600" y="91440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Form events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onchange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– for input fields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onsubmit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Allows you  to cancel a form submission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Useful for form validation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Miscellaneous events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onload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onunload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Allowed only for the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&lt;body&gt;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element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Fires when all content on the page was loaded / unloaded</a:t>
            </a:r>
            <a:endParaRPr/>
          </a:p>
        </p:txBody>
      </p:sp>
      <p:sp>
        <p:nvSpPr>
          <p:cNvPr id="143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148756D-8946-410E-A69C-CA9D451FCBA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nsolas"/>
              </a:rPr>
              <a:t>onload</a:t>
            </a:r>
            <a:r>
              <a:rPr b="1" lang="en-US" sz="4000">
                <a:solidFill>
                  <a:srgbClr val="ccff33"/>
                </a:solidFill>
                <a:latin typeface="Corbel"/>
              </a:rPr>
              <a:t> Event – Example</a:t>
            </a:r>
            <a:endParaRPr/>
          </a:p>
        </p:txBody>
      </p:sp>
      <p:sp>
        <p:nvSpPr>
          <p:cNvPr id="144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onload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200">
                <a:solidFill>
                  <a:srgbClr val="ebffd2"/>
                </a:solidFill>
                <a:latin typeface="Consolas"/>
              </a:rPr>
              <a:t>event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4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683D60F-E6B3-4D61-BEA3-DAB515C1D36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443" name="CustomShape 4"/>
          <p:cNvSpPr/>
          <p:nvPr/>
        </p:nvSpPr>
        <p:spPr>
          <a:xfrm>
            <a:off x="611280" y="1719360"/>
            <a:ext cx="7848360" cy="45705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&lt;script type="text/javascript"&gt;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function greet()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alert("Loaded.");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&lt;/script&gt;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&lt;/head&gt; 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&lt;body onload="greet()" 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pic>
        <p:nvPicPr>
          <p:cNvPr id="144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10080" y="3578760"/>
            <a:ext cx="2590560" cy="2397600"/>
          </a:xfrm>
          <a:prstGeom prst="rect">
            <a:avLst/>
          </a:prstGeom>
          <a:ln>
            <a:noFill/>
          </a:ln>
        </p:spPr>
      </p:pic>
      <p:sp>
        <p:nvSpPr>
          <p:cNvPr id="1445" name="CustomShape 5"/>
          <p:cNvSpPr/>
          <p:nvPr/>
        </p:nvSpPr>
        <p:spPr>
          <a:xfrm>
            <a:off x="6248520" y="1219320"/>
            <a:ext cx="2211120" cy="5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onload.html</a:t>
            </a:r>
            <a:endParaRPr/>
          </a:p>
        </p:txBody>
      </p:sp>
    </p:spTree>
  </p:cSld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0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7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14" end="4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48" end="7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71" end="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95" end="10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101" end="1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113" end="1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122" end="14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147" end="1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3">
                                            <p:txEl>
                                              <p:pRg st="155" end="16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TextShape 1"/>
          <p:cNvSpPr txBox="1"/>
          <p:nvPr/>
        </p:nvSpPr>
        <p:spPr>
          <a:xfrm>
            <a:off x="1752480" y="4800600"/>
            <a:ext cx="5638320" cy="13712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The Built-In Browser Objects</a:t>
            </a:r>
            <a:endParaRPr/>
          </a:p>
        </p:txBody>
      </p:sp>
      <p:pic>
        <p:nvPicPr>
          <p:cNvPr id="1447" name="Picture 2" descr=""/>
          <p:cNvPicPr/>
          <p:nvPr/>
        </p:nvPicPr>
        <p:blipFill>
          <a:blip r:embed="rId1"/>
          <a:stretch>
            <a:fillRect/>
          </a:stretch>
        </p:blipFill>
        <p:spPr>
          <a:xfrm rot="5211600">
            <a:off x="5870880" y="1222200"/>
            <a:ext cx="2971080" cy="2971080"/>
          </a:xfrm>
          <a:prstGeom prst="rect">
            <a:avLst/>
          </a:prstGeom>
          <a:ln>
            <a:noFill/>
          </a:ln>
        </p:spPr>
      </p:pic>
      <p:pic>
        <p:nvPicPr>
          <p:cNvPr id="1448" name="Picture 6" descr=""/>
          <p:cNvPicPr/>
          <p:nvPr/>
        </p:nvPicPr>
        <p:blipFill>
          <a:blip r:embed="rId2"/>
          <a:stretch>
            <a:fillRect/>
          </a:stretch>
        </p:blipFill>
        <p:spPr>
          <a:xfrm rot="876000">
            <a:off x="493920" y="1279800"/>
            <a:ext cx="3394440" cy="3142800"/>
          </a:xfrm>
          <a:prstGeom prst="rect">
            <a:avLst/>
          </a:prstGeom>
          <a:ln>
            <a:noFill/>
          </a:ln>
        </p:spPr>
      </p:pic>
      <p:pic>
        <p:nvPicPr>
          <p:cNvPr id="1449" name="Picture 8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276720" y="1411920"/>
            <a:ext cx="2857320" cy="2857320"/>
          </a:xfrm>
          <a:prstGeom prst="rect">
            <a:avLst/>
          </a:prstGeom>
          <a:ln>
            <a:noFill/>
          </a:ln>
        </p:spPr>
      </p:pic>
    </p:spTree>
  </p:cSld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Built-in Browser Objects</a:t>
            </a:r>
            <a:endParaRPr/>
          </a:p>
        </p:txBody>
      </p:sp>
      <p:sp>
        <p:nvSpPr>
          <p:cNvPr id="1451" name="TextShape 2"/>
          <p:cNvSpPr txBox="1"/>
          <p:nvPr/>
        </p:nvSpPr>
        <p:spPr>
          <a:xfrm>
            <a:off x="228600" y="83808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browser provides some read-only data via: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window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The top node of the DOM tree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Represents the browser's window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document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holds information the current loaded document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screen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Holds the user’s display properties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browser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Holds information about the browser</a:t>
            </a:r>
            <a:endParaRPr/>
          </a:p>
        </p:txBody>
      </p:sp>
      <p:sp>
        <p:nvSpPr>
          <p:cNvPr id="145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2DEC319-27EF-41D2-B99D-9EBA88BF1B7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DOM Hierarchy – Example</a:t>
            </a:r>
            <a:endParaRPr/>
          </a:p>
        </p:txBody>
      </p:sp>
      <p:sp>
        <p:nvSpPr>
          <p:cNvPr id="1454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40764A2-AC1B-4C34-95DB-2A7AD91D989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455" name="CustomShape 3"/>
          <p:cNvSpPr/>
          <p:nvPr/>
        </p:nvSpPr>
        <p:spPr>
          <a:xfrm>
            <a:off x="3435480" y="2208240"/>
            <a:ext cx="228564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window</a:t>
            </a:r>
            <a:endParaRPr/>
          </a:p>
        </p:txBody>
      </p:sp>
      <p:sp>
        <p:nvSpPr>
          <p:cNvPr id="1456" name="CustomShape 4"/>
          <p:cNvSpPr/>
          <p:nvPr/>
        </p:nvSpPr>
        <p:spPr>
          <a:xfrm>
            <a:off x="539640" y="3429000"/>
            <a:ext cx="144756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navigator</a:t>
            </a:r>
            <a:endParaRPr/>
          </a:p>
        </p:txBody>
      </p:sp>
      <p:sp>
        <p:nvSpPr>
          <p:cNvPr id="1457" name="CustomShape 5"/>
          <p:cNvSpPr/>
          <p:nvPr/>
        </p:nvSpPr>
        <p:spPr>
          <a:xfrm>
            <a:off x="2292480" y="3429000"/>
            <a:ext cx="114264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screen</a:t>
            </a:r>
            <a:endParaRPr/>
          </a:p>
        </p:txBody>
      </p:sp>
      <p:sp>
        <p:nvSpPr>
          <p:cNvPr id="1458" name="CustomShape 6"/>
          <p:cNvSpPr/>
          <p:nvPr/>
        </p:nvSpPr>
        <p:spPr>
          <a:xfrm>
            <a:off x="3664080" y="3429000"/>
            <a:ext cx="152352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document</a:t>
            </a:r>
            <a:endParaRPr/>
          </a:p>
        </p:txBody>
      </p:sp>
      <p:sp>
        <p:nvSpPr>
          <p:cNvPr id="1459" name="CustomShape 7"/>
          <p:cNvSpPr/>
          <p:nvPr/>
        </p:nvSpPr>
        <p:spPr>
          <a:xfrm>
            <a:off x="5340240" y="3429000"/>
            <a:ext cx="121896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history</a:t>
            </a:r>
            <a:endParaRPr/>
          </a:p>
        </p:txBody>
      </p:sp>
      <p:sp>
        <p:nvSpPr>
          <p:cNvPr id="1460" name="CustomShape 8"/>
          <p:cNvSpPr/>
          <p:nvPr/>
        </p:nvSpPr>
        <p:spPr>
          <a:xfrm>
            <a:off x="6788160" y="3429000"/>
            <a:ext cx="152352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location</a:t>
            </a:r>
            <a:endParaRPr/>
          </a:p>
        </p:txBody>
      </p:sp>
      <p:sp>
        <p:nvSpPr>
          <p:cNvPr id="1461" name="CustomShape 9"/>
          <p:cNvSpPr/>
          <p:nvPr/>
        </p:nvSpPr>
        <p:spPr>
          <a:xfrm>
            <a:off x="4425840" y="4419720"/>
            <a:ext cx="99036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form</a:t>
            </a:r>
            <a:endParaRPr/>
          </a:p>
        </p:txBody>
      </p:sp>
      <p:sp>
        <p:nvSpPr>
          <p:cNvPr id="1462" name="CustomShape 10"/>
          <p:cNvSpPr/>
          <p:nvPr/>
        </p:nvSpPr>
        <p:spPr>
          <a:xfrm>
            <a:off x="3827520" y="5257800"/>
            <a:ext cx="99036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button</a:t>
            </a:r>
            <a:endParaRPr/>
          </a:p>
        </p:txBody>
      </p:sp>
      <p:sp>
        <p:nvSpPr>
          <p:cNvPr id="1463" name="CustomShape 11"/>
          <p:cNvSpPr/>
          <p:nvPr/>
        </p:nvSpPr>
        <p:spPr>
          <a:xfrm>
            <a:off x="4970520" y="5257800"/>
            <a:ext cx="99036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form</a:t>
            </a:r>
            <a:endParaRPr/>
          </a:p>
        </p:txBody>
      </p:sp>
      <p:sp>
        <p:nvSpPr>
          <p:cNvPr id="1464" name="Line 12"/>
          <p:cNvSpPr/>
          <p:nvPr/>
        </p:nvSpPr>
        <p:spPr>
          <a:xfrm>
            <a:off x="1401480" y="2971800"/>
            <a:ext cx="5996160" cy="0"/>
          </a:xfrm>
          <a:prstGeom prst="line">
            <a:avLst/>
          </a:prstGeom>
          <a:ln w="19080">
            <a:solidFill>
              <a:srgbClr val="daedf2"/>
            </a:solidFill>
            <a:round/>
          </a:ln>
        </p:spPr>
      </p:sp>
      <p:sp>
        <p:nvSpPr>
          <p:cNvPr id="1465" name="Line 13"/>
          <p:cNvSpPr/>
          <p:nvPr/>
        </p:nvSpPr>
        <p:spPr>
          <a:xfrm>
            <a:off x="7397640" y="2971800"/>
            <a:ext cx="0" cy="45720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1466" name="Line 14"/>
          <p:cNvSpPr/>
          <p:nvPr/>
        </p:nvSpPr>
        <p:spPr>
          <a:xfrm>
            <a:off x="2901600" y="2971800"/>
            <a:ext cx="0" cy="45720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1467" name="Line 15"/>
          <p:cNvSpPr/>
          <p:nvPr/>
        </p:nvSpPr>
        <p:spPr>
          <a:xfrm>
            <a:off x="6026040" y="2971800"/>
            <a:ext cx="0" cy="45720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1468" name="Line 16"/>
          <p:cNvSpPr/>
          <p:nvPr/>
        </p:nvSpPr>
        <p:spPr>
          <a:xfrm>
            <a:off x="4140000" y="2662200"/>
            <a:ext cx="0" cy="30456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1469" name="Line 17"/>
          <p:cNvSpPr/>
          <p:nvPr/>
        </p:nvSpPr>
        <p:spPr>
          <a:xfrm>
            <a:off x="4883040" y="3886200"/>
            <a:ext cx="0" cy="45720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1470" name="Line 18"/>
          <p:cNvSpPr/>
          <p:nvPr/>
        </p:nvSpPr>
        <p:spPr>
          <a:xfrm>
            <a:off x="4572000" y="4876560"/>
            <a:ext cx="0" cy="30492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1471" name="Line 19"/>
          <p:cNvSpPr/>
          <p:nvPr/>
        </p:nvSpPr>
        <p:spPr>
          <a:xfrm>
            <a:off x="5219640" y="4876560"/>
            <a:ext cx="0" cy="30492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1472" name="Line 20"/>
          <p:cNvSpPr/>
          <p:nvPr/>
        </p:nvSpPr>
        <p:spPr>
          <a:xfrm>
            <a:off x="4500360" y="2971800"/>
            <a:ext cx="0" cy="45720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1473" name="Line 21"/>
          <p:cNvSpPr/>
          <p:nvPr/>
        </p:nvSpPr>
        <p:spPr>
          <a:xfrm>
            <a:off x="1403280" y="2971800"/>
            <a:ext cx="0" cy="45720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1474" name="CustomShape 22"/>
          <p:cNvSpPr/>
          <p:nvPr/>
        </p:nvSpPr>
        <p:spPr>
          <a:xfrm>
            <a:off x="3203640" y="4419720"/>
            <a:ext cx="990360" cy="398880"/>
          </a:xfrm>
          <a:prstGeom prst="rect">
            <a:avLst/>
          </a:prstGeom>
          <a:solidFill>
            <a:srgbClr val="b5dbe5"/>
          </a:solidFill>
          <a:ln w="19080">
            <a:solidFill>
              <a:srgbClr val="daedf2"/>
            </a:solidFill>
            <a:miter/>
          </a:ln>
        </p:spPr>
        <p:txBody>
          <a:bodyPr lIns="90000" rIns="90000" tIns="46800" bIns="468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form</a:t>
            </a:r>
            <a:endParaRPr/>
          </a:p>
        </p:txBody>
      </p:sp>
      <p:sp>
        <p:nvSpPr>
          <p:cNvPr id="1475" name="Line 23"/>
          <p:cNvSpPr/>
          <p:nvPr/>
        </p:nvSpPr>
        <p:spPr>
          <a:xfrm>
            <a:off x="3924000" y="3886200"/>
            <a:ext cx="0" cy="457200"/>
          </a:xfrm>
          <a:prstGeom prst="line">
            <a:avLst/>
          </a:prstGeom>
          <a:ln w="19080">
            <a:solidFill>
              <a:srgbClr val="daedf2"/>
            </a:solidFill>
            <a:round/>
            <a:tailEnd len="med" type="triangle" w="med"/>
          </a:ln>
        </p:spPr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extShape 1"/>
          <p:cNvSpPr txBox="1"/>
          <p:nvPr/>
        </p:nvSpPr>
        <p:spPr>
          <a:xfrm>
            <a:off x="457200" y="4800600"/>
            <a:ext cx="8229240" cy="685440"/>
          </a:xfrm>
          <a:prstGeom prst="rect">
            <a:avLst/>
          </a:prstGeom>
        </p:spPr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Introduction to HTML</a:t>
            </a:r>
            <a:endParaRPr/>
          </a:p>
        </p:txBody>
      </p:sp>
      <p:sp>
        <p:nvSpPr>
          <p:cNvPr id="328" name="TextShape 2"/>
          <p:cNvSpPr txBox="1"/>
          <p:nvPr/>
        </p:nvSpPr>
        <p:spPr>
          <a:xfrm>
            <a:off x="457200" y="5526720"/>
            <a:ext cx="8229240" cy="5688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faf7c8"/>
                </a:solidFill>
                <a:latin typeface="Corbel"/>
              </a:rPr>
              <a:t>HTML Document Structure in Depth</a:t>
            </a:r>
            <a:endParaRPr/>
          </a:p>
        </p:txBody>
      </p:sp>
      <p:pic>
        <p:nvPicPr>
          <p:cNvPr id="329" name="Picture 2" descr=""/>
          <p:cNvPicPr/>
          <p:nvPr/>
        </p:nvPicPr>
        <p:blipFill>
          <a:blip r:embed="rId1"/>
          <a:stretch>
            <a:fillRect/>
          </a:stretch>
        </p:blipFill>
        <p:spPr>
          <a:xfrm rot="21400800">
            <a:off x="4308840" y="1446120"/>
            <a:ext cx="4447800" cy="2366640"/>
          </a:xfrm>
          <a:prstGeom prst="rect">
            <a:avLst/>
          </a:prstGeom>
          <a:ln>
            <a:noFill/>
          </a:ln>
        </p:spPr>
      </p:pic>
      <p:pic>
        <p:nvPicPr>
          <p:cNvPr id="330" name="Picture 2" descr=""/>
          <p:cNvPicPr/>
          <p:nvPr/>
        </p:nvPicPr>
        <p:blipFill>
          <a:blip r:embed="rId2"/>
          <a:stretch>
            <a:fillRect/>
          </a:stretch>
        </p:blipFill>
        <p:spPr>
          <a:xfrm rot="21409200">
            <a:off x="903240" y="1335600"/>
            <a:ext cx="4272480" cy="2552760"/>
          </a:xfrm>
          <a:prstGeom prst="rect">
            <a:avLst/>
          </a:prstGeom>
          <a:ln>
            <a:noFill/>
          </a:ln>
        </p:spPr>
      </p:pic>
    </p:spTree>
  </p:cSld>
</p:sld>
</file>

<file path=ppt/slides/slide2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3700">
                <a:solidFill>
                  <a:srgbClr val="ccff33"/>
                </a:solidFill>
                <a:latin typeface="Corbel"/>
              </a:rPr>
              <a:t>Opening New Window – Example</a:t>
            </a:r>
            <a:endParaRPr/>
          </a:p>
        </p:txBody>
      </p:sp>
      <p:sp>
        <p:nvSpPr>
          <p:cNvPr id="147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window.open()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7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24CB241-20CA-4A6A-8A37-5E03EB72501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479" name="CustomShape 4"/>
          <p:cNvSpPr/>
          <p:nvPr/>
        </p:nvSpPr>
        <p:spPr>
          <a:xfrm>
            <a:off x="624600" y="2127240"/>
            <a:ext cx="7895880" cy="3777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var newWindow = window.open("", "sampleWindow",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"width=300, height=100, menubar=yes,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status=yes, resizable=yes");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newWindow.document.write(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"&lt;html&gt;&lt;head&gt;&lt;title&gt;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Sample Title&lt;/title&gt;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&lt;/head&gt;&lt;body&gt;&lt;h1&gt;Sample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Text&lt;/h1&gt;&lt;/body&gt;");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newWindow.status =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"Hello folks";</a:t>
            </a:r>
            <a:endParaRPr/>
          </a:p>
        </p:txBody>
      </p:sp>
      <p:pic>
        <p:nvPicPr>
          <p:cNvPr id="14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38560" y="3581280"/>
            <a:ext cx="3647880" cy="2790360"/>
          </a:xfrm>
          <a:prstGeom prst="rect">
            <a:avLst/>
          </a:prstGeom>
          <a:ln>
            <a:noFill/>
          </a:ln>
        </p:spPr>
      </p:pic>
      <p:sp>
        <p:nvSpPr>
          <p:cNvPr id="1481" name="CustomShape 5"/>
          <p:cNvSpPr/>
          <p:nvPr/>
        </p:nvSpPr>
        <p:spPr>
          <a:xfrm>
            <a:off x="5244480" y="1610280"/>
            <a:ext cx="3276360" cy="5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window-open.html</a:t>
            </a:r>
            <a:endParaRPr/>
          </a:p>
        </p:txBody>
      </p:sp>
    </p:spTree>
  </p:cSld>
</p:sld>
</file>

<file path=ppt/slides/slide2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Navigator Object</a:t>
            </a:r>
            <a:endParaRPr/>
          </a:p>
        </p:txBody>
      </p:sp>
      <p:sp>
        <p:nvSpPr>
          <p:cNvPr id="1483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170907F-6E80-46FD-A7B8-31E167031CA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484" name="CustomShape 3"/>
          <p:cNvSpPr/>
          <p:nvPr/>
        </p:nvSpPr>
        <p:spPr>
          <a:xfrm>
            <a:off x="1600200" y="1371600"/>
            <a:ext cx="596880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alert(window.navigator.userAgent);</a:t>
            </a:r>
            <a:endParaRPr/>
          </a:p>
        </p:txBody>
      </p:sp>
      <p:pic>
        <p:nvPicPr>
          <p:cNvPr id="148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00200" y="4111560"/>
            <a:ext cx="5824080" cy="2216160"/>
          </a:xfrm>
          <a:prstGeom prst="rect">
            <a:avLst/>
          </a:prstGeom>
          <a:ln>
            <a:noFill/>
          </a:ln>
        </p:spPr>
      </p:pic>
      <p:sp>
        <p:nvSpPr>
          <p:cNvPr id="1486" name="CustomShape 4"/>
          <p:cNvSpPr/>
          <p:nvPr/>
        </p:nvSpPr>
        <p:spPr>
          <a:xfrm>
            <a:off x="2793960" y="2669040"/>
            <a:ext cx="3149280" cy="977400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The navigator in the browser window</a:t>
            </a:r>
            <a:endParaRPr/>
          </a:p>
        </p:txBody>
      </p:sp>
      <p:sp>
        <p:nvSpPr>
          <p:cNvPr id="1487" name="CustomShape 5"/>
          <p:cNvSpPr/>
          <p:nvPr/>
        </p:nvSpPr>
        <p:spPr>
          <a:xfrm>
            <a:off x="6229440" y="2669040"/>
            <a:ext cx="2381040" cy="977400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The userAgent (browser ID)</a:t>
            </a:r>
            <a:endParaRPr/>
          </a:p>
        </p:txBody>
      </p:sp>
      <p:sp>
        <p:nvSpPr>
          <p:cNvPr id="1488" name="CustomShape 6"/>
          <p:cNvSpPr/>
          <p:nvPr/>
        </p:nvSpPr>
        <p:spPr>
          <a:xfrm>
            <a:off x="457200" y="2669040"/>
            <a:ext cx="2057040" cy="977400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The browser window</a:t>
            </a:r>
            <a:endParaRPr/>
          </a:p>
        </p:txBody>
      </p:sp>
    </p:spTree>
  </p:cSld>
  <p:timing>
    <p:tnLst>
      <p:par>
        <p:cTn id="250" dur="indefinite" restart="never" nodeType="tmRoot">
          <p:childTnLst>
            <p:seq>
              <p:cTn id="251" dur="indefinite" nodeType="mainSeq">
                <p:childTnLst>
                  <p:par>
                    <p:cTn id="252" fill="hold">
                      <p:stCondLst>
                        <p:cond delay="indefinite"/>
                      </p:stCondLst>
                      <p:childTnLst>
                        <p:par>
                          <p:cTn id="253" fill="hold">
                            <p:stCondLst>
                              <p:cond delay="0"/>
                            </p:stCondLst>
                            <p:childTnLst>
                              <p:par>
                                <p:cTn id="25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0" fill="hold">
                      <p:stCondLst>
                        <p:cond delay="indefinite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Screen Object</a:t>
            </a:r>
            <a:endParaRPr/>
          </a:p>
        </p:txBody>
      </p:sp>
      <p:sp>
        <p:nvSpPr>
          <p:cNvPr id="1490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screen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object contains information about the display</a:t>
            </a:r>
            <a:endParaRPr/>
          </a:p>
        </p:txBody>
      </p:sp>
      <p:sp>
        <p:nvSpPr>
          <p:cNvPr id="149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78C0603-CEC7-4849-BAAA-D384DF62340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492" name="CustomShape 4"/>
          <p:cNvSpPr/>
          <p:nvPr/>
        </p:nvSpPr>
        <p:spPr>
          <a:xfrm>
            <a:off x="1219320" y="2392920"/>
            <a:ext cx="6768720" cy="1553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window.moveTo(0, 0);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x = screen.availWidth;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y = screen.availHeight;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window.resizeTo(x, y);</a:t>
            </a:r>
            <a:endParaRPr/>
          </a:p>
        </p:txBody>
      </p:sp>
      <p:pic>
        <p:nvPicPr>
          <p:cNvPr id="149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217600" y="4436280"/>
            <a:ext cx="4563720" cy="1875240"/>
          </a:xfrm>
          <a:prstGeom prst="rect">
            <a:avLst/>
          </a:prstGeom>
          <a:ln w="88920">
            <a:solidFill>
              <a:srgbClr val="ffffff"/>
            </a:solidFill>
            <a:miter/>
          </a:ln>
        </p:spPr>
      </p:pic>
    </p:spTree>
  </p:cSld>
</p:sld>
</file>

<file path=ppt/slides/slide2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Document and Location</a:t>
            </a:r>
            <a:endParaRPr/>
          </a:p>
        </p:txBody>
      </p:sp>
      <p:sp>
        <p:nvSpPr>
          <p:cNvPr id="1495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document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object</a:t>
            </a:r>
            <a:endParaRPr/>
          </a:p>
          <a:p>
            <a:pPr lvl="1">
              <a:lnSpc>
                <a:spcPct val="9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Provides some built-in arrays of specific objects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on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the currently loaded Web page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document.location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Used to access the currently open URL or redirect the browser</a:t>
            </a:r>
            <a:endParaRPr/>
          </a:p>
        </p:txBody>
      </p:sp>
      <p:sp>
        <p:nvSpPr>
          <p:cNvPr id="149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6A4653B-8917-4B1D-82EB-C149EF6F4E9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497" name="CustomShape 4"/>
          <p:cNvSpPr/>
          <p:nvPr/>
        </p:nvSpPr>
        <p:spPr>
          <a:xfrm>
            <a:off x="728280" y="2819520"/>
            <a:ext cx="7695720" cy="11876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document.links[0].href = "yahoo.com";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document.write(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"This is some &lt;b&gt;bold text&lt;/b&gt;");</a:t>
            </a:r>
            <a:endParaRPr/>
          </a:p>
        </p:txBody>
      </p:sp>
      <p:sp>
        <p:nvSpPr>
          <p:cNvPr id="1498" name="CustomShape 5"/>
          <p:cNvSpPr/>
          <p:nvPr/>
        </p:nvSpPr>
        <p:spPr>
          <a:xfrm>
            <a:off x="728280" y="5943600"/>
            <a:ext cx="7695720" cy="456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document.location = "http://www.yahoo.com/";</a:t>
            </a:r>
            <a:endParaRPr/>
          </a:p>
        </p:txBody>
      </p:sp>
    </p:spTree>
  </p:cSld>
</p:sld>
</file>

<file path=ppt/slides/slide2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Form Validation – Example</a:t>
            </a:r>
            <a:endParaRPr/>
          </a:p>
        </p:txBody>
      </p:sp>
      <p:sp>
        <p:nvSpPr>
          <p:cNvPr id="1500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DB237E0-1F8E-4A4A-83BE-720597254EC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501" name="CustomShape 3"/>
          <p:cNvSpPr/>
          <p:nvPr/>
        </p:nvSpPr>
        <p:spPr>
          <a:xfrm>
            <a:off x="685800" y="1371600"/>
            <a:ext cx="7772040" cy="49690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function checkForm()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var valid = true;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if (document.mainForm.firstName.value == "")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alert("Please type in your first name!");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document.getElementById("firstNameError").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style.display = "inline";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valid = false;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return valid;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…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&lt;form name="mainForm" onsubmit="return checkForm()"&gt;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&lt;input type="text" name="firstName"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…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&lt;/form&gt;</a:t>
            </a:r>
            <a:endParaRPr/>
          </a:p>
        </p:txBody>
      </p:sp>
      <p:sp>
        <p:nvSpPr>
          <p:cNvPr id="1502" name="CustomShape 4"/>
          <p:cNvSpPr/>
          <p:nvPr/>
        </p:nvSpPr>
        <p:spPr>
          <a:xfrm>
            <a:off x="707400" y="838080"/>
            <a:ext cx="339840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form-validation.html</a:t>
            </a:r>
            <a:endParaRPr/>
          </a:p>
        </p:txBody>
      </p:sp>
    </p:spTree>
  </p:cSld>
</p:sld>
</file>

<file path=ppt/slides/slide2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Math Object</a:t>
            </a:r>
            <a:endParaRPr/>
          </a:p>
        </p:txBody>
      </p:sp>
      <p:sp>
        <p:nvSpPr>
          <p:cNvPr id="150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Math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object provides some mathematical functions</a:t>
            </a:r>
            <a:endParaRPr/>
          </a:p>
        </p:txBody>
      </p:sp>
      <p:sp>
        <p:nvSpPr>
          <p:cNvPr id="150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461B8D0-B6D3-4153-A290-312375B36E29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506" name="CustomShape 4"/>
          <p:cNvSpPr/>
          <p:nvPr/>
        </p:nvSpPr>
        <p:spPr>
          <a:xfrm>
            <a:off x="685800" y="2462760"/>
            <a:ext cx="7695720" cy="37479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for (i=1; i&lt;=20; i++)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var x = Math.random();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x = 10*x + 1;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x = Math.floor(x);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document.write(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"Random number (" +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i + ") in range " +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"1..10 --&gt; " + x +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"&lt;br/&gt;");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}</a:t>
            </a:r>
            <a:endParaRPr/>
          </a:p>
        </p:txBody>
      </p:sp>
      <p:pic>
        <p:nvPicPr>
          <p:cNvPr id="1507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876920" y="3429000"/>
            <a:ext cx="3714480" cy="2647440"/>
          </a:xfrm>
          <a:prstGeom prst="rect">
            <a:avLst/>
          </a:prstGeom>
          <a:ln>
            <a:noFill/>
          </a:ln>
        </p:spPr>
      </p:pic>
      <p:sp>
        <p:nvSpPr>
          <p:cNvPr id="1508" name="CustomShape 5"/>
          <p:cNvSpPr/>
          <p:nvPr/>
        </p:nvSpPr>
        <p:spPr>
          <a:xfrm>
            <a:off x="6400800" y="1929240"/>
            <a:ext cx="1980720" cy="516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math.html</a:t>
            </a:r>
            <a:endParaRPr/>
          </a:p>
        </p:txBody>
      </p:sp>
    </p:spTree>
  </p:cSld>
</p:sld>
</file>

<file path=ppt/slides/slide2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Date Object</a:t>
            </a:r>
            <a:endParaRPr/>
          </a:p>
        </p:txBody>
      </p:sp>
      <p:sp>
        <p:nvSpPr>
          <p:cNvPr id="1510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Date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object provides date / calendar functions</a:t>
            </a:r>
            <a:endParaRPr/>
          </a:p>
        </p:txBody>
      </p:sp>
      <p:sp>
        <p:nvSpPr>
          <p:cNvPr id="151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7181819-CFA7-474B-B76C-6393E5694A7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512" name="CustomShape 4"/>
          <p:cNvSpPr/>
          <p:nvPr/>
        </p:nvSpPr>
        <p:spPr>
          <a:xfrm>
            <a:off x="684000" y="2505240"/>
            <a:ext cx="7773840" cy="22849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var now = new Date();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var result = "It is now " + now;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document.getElementById("timeField")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.innerText = result;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...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&lt;p id="timeField"&gt;&lt;/p&gt;</a:t>
            </a:r>
            <a:endParaRPr/>
          </a:p>
        </p:txBody>
      </p:sp>
      <p:pic>
        <p:nvPicPr>
          <p:cNvPr id="1513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48320" y="3962520"/>
            <a:ext cx="4019040" cy="2142720"/>
          </a:xfrm>
          <a:prstGeom prst="rect">
            <a:avLst/>
          </a:prstGeom>
          <a:ln>
            <a:noFill/>
          </a:ln>
        </p:spPr>
      </p:pic>
      <p:sp>
        <p:nvSpPr>
          <p:cNvPr id="1514" name="CustomShape 5"/>
          <p:cNvSpPr/>
          <p:nvPr/>
        </p:nvSpPr>
        <p:spPr>
          <a:xfrm>
            <a:off x="6641280" y="1981080"/>
            <a:ext cx="185760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 algn="r"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dates.html</a:t>
            </a:r>
            <a:endParaRPr/>
          </a:p>
        </p:txBody>
      </p:sp>
    </p:spTree>
  </p:cSld>
</p:sld>
</file>

<file path=ppt/slides/slide2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Timers: </a:t>
            </a:r>
            <a:r>
              <a:rPr b="1" lang="en-US" sz="4000">
                <a:solidFill>
                  <a:srgbClr val="ccff33"/>
                </a:solidFill>
                <a:latin typeface="Consolas"/>
              </a:rPr>
              <a:t>setTimeout()</a:t>
            </a:r>
            <a:endParaRPr/>
          </a:p>
        </p:txBody>
      </p:sp>
      <p:sp>
        <p:nvSpPr>
          <p:cNvPr id="151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Make something happen (once) after a fixed delay</a:t>
            </a:r>
            <a:endParaRPr/>
          </a:p>
        </p:txBody>
      </p:sp>
      <p:sp>
        <p:nvSpPr>
          <p:cNvPr id="151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91D9704-5FF7-4B53-9882-A206793648E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518" name="CustomShape 4"/>
          <p:cNvSpPr/>
          <p:nvPr/>
        </p:nvSpPr>
        <p:spPr>
          <a:xfrm>
            <a:off x="900000" y="2618640"/>
            <a:ext cx="720036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var timer = setTimeout('bang()', 5000);</a:t>
            </a:r>
            <a:endParaRPr/>
          </a:p>
        </p:txBody>
      </p:sp>
      <p:sp>
        <p:nvSpPr>
          <p:cNvPr id="1519" name="CustomShape 5"/>
          <p:cNvSpPr/>
          <p:nvPr/>
        </p:nvSpPr>
        <p:spPr>
          <a:xfrm>
            <a:off x="900000" y="4889160"/>
            <a:ext cx="720072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clearTimeout(timer);</a:t>
            </a:r>
            <a:endParaRPr/>
          </a:p>
        </p:txBody>
      </p:sp>
      <p:sp>
        <p:nvSpPr>
          <p:cNvPr id="1520" name="CustomShape 6"/>
          <p:cNvSpPr/>
          <p:nvPr/>
        </p:nvSpPr>
        <p:spPr>
          <a:xfrm>
            <a:off x="3140640" y="3405240"/>
            <a:ext cx="4723920" cy="977400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5 seconds after this statement executes, this function is called</a:t>
            </a:r>
            <a:endParaRPr/>
          </a:p>
        </p:txBody>
      </p:sp>
      <p:sp>
        <p:nvSpPr>
          <p:cNvPr id="1521" name="CustomShape 7"/>
          <p:cNvSpPr/>
          <p:nvPr/>
        </p:nvSpPr>
        <p:spPr>
          <a:xfrm>
            <a:off x="1839600" y="5703480"/>
            <a:ext cx="2900160" cy="53856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Cancels the timer</a:t>
            </a:r>
            <a:endParaRPr/>
          </a:p>
        </p:txBody>
      </p:sp>
    </p:spTree>
  </p:cSld>
  <p:timing>
    <p:tnLst>
      <p:par>
        <p:cTn id="264" dur="indefinite" restart="never" nodeType="tmRoot">
          <p:childTnLst>
            <p:seq>
              <p:cTn id="265" dur="indefinite" nodeType="mainSeq">
                <p:childTnLst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Timers: </a:t>
            </a:r>
            <a:r>
              <a:rPr b="1" lang="en-US" sz="4000">
                <a:solidFill>
                  <a:srgbClr val="ccff33"/>
                </a:solidFill>
                <a:latin typeface="Consolas"/>
              </a:rPr>
              <a:t>setInterval()</a:t>
            </a:r>
            <a:endParaRPr/>
          </a:p>
        </p:txBody>
      </p:sp>
      <p:sp>
        <p:nvSpPr>
          <p:cNvPr id="1523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Make something happen repeatedly at fixed intervals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2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435FB53-E4EE-4CE5-830B-9B7BBA73D1C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525" name="CustomShape 4"/>
          <p:cNvSpPr/>
          <p:nvPr/>
        </p:nvSpPr>
        <p:spPr>
          <a:xfrm>
            <a:off x="750960" y="2493360"/>
            <a:ext cx="763092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var timer = setInterval('clock()', 1000);</a:t>
            </a:r>
            <a:endParaRPr/>
          </a:p>
        </p:txBody>
      </p:sp>
      <p:sp>
        <p:nvSpPr>
          <p:cNvPr id="1526" name="CustomShape 5"/>
          <p:cNvSpPr/>
          <p:nvPr/>
        </p:nvSpPr>
        <p:spPr>
          <a:xfrm>
            <a:off x="750960" y="4704840"/>
            <a:ext cx="763092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clearInterval(timer);</a:t>
            </a:r>
            <a:endParaRPr/>
          </a:p>
        </p:txBody>
      </p:sp>
      <p:sp>
        <p:nvSpPr>
          <p:cNvPr id="1527" name="CustomShape 6"/>
          <p:cNvSpPr/>
          <p:nvPr/>
        </p:nvSpPr>
        <p:spPr>
          <a:xfrm>
            <a:off x="3632760" y="3290760"/>
            <a:ext cx="4139280" cy="977400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This function is called continuously per 1 second.</a:t>
            </a:r>
            <a:endParaRPr/>
          </a:p>
        </p:txBody>
      </p:sp>
      <p:sp>
        <p:nvSpPr>
          <p:cNvPr id="1528" name="CustomShape 7"/>
          <p:cNvSpPr/>
          <p:nvPr/>
        </p:nvSpPr>
        <p:spPr>
          <a:xfrm>
            <a:off x="2220480" y="5474880"/>
            <a:ext cx="2514240" cy="53856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Stop the timer.</a:t>
            </a:r>
            <a:endParaRPr/>
          </a:p>
        </p:txBody>
      </p:sp>
    </p:spTree>
  </p:cSld>
  <p:timing>
    <p:tnLst>
      <p:par>
        <p:cTn id="274" dur="indefinite" restart="never" nodeType="tmRoot">
          <p:childTnLst>
            <p:seq>
              <p:cTn id="275" dur="indefinite" nodeType="mainSeq">
                <p:childTnLst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Timer – Example</a:t>
            </a:r>
            <a:endParaRPr/>
          </a:p>
        </p:txBody>
      </p:sp>
      <p:sp>
        <p:nvSpPr>
          <p:cNvPr id="1530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2EC3748-46F1-4613-BE82-212C37710DB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1531" name="CustomShape 3"/>
          <p:cNvSpPr/>
          <p:nvPr/>
        </p:nvSpPr>
        <p:spPr>
          <a:xfrm>
            <a:off x="750960" y="1633320"/>
            <a:ext cx="7630920" cy="44168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&lt;script type="text/javascript"&gt;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function timerFunc() {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var now = new Date();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var hour = now.getHours();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var min = now.getMinutes();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var sec = now.getSeconds();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document.getElementById("clock").value = 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"" + hour + ":" + min + ":" + sec;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setInterval('timerFunc()', 1000);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&lt;/script&gt;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type="text" id="clock" /&gt;</a:t>
            </a:r>
            <a:endParaRPr/>
          </a:p>
        </p:txBody>
      </p:sp>
      <p:sp>
        <p:nvSpPr>
          <p:cNvPr id="1532" name="CustomShape 4"/>
          <p:cNvSpPr/>
          <p:nvPr/>
        </p:nvSpPr>
        <p:spPr>
          <a:xfrm>
            <a:off x="780480" y="1110600"/>
            <a:ext cx="2837520" cy="51696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2800">
                <a:solidFill>
                  <a:srgbClr val="ebffc2"/>
                </a:solidFill>
                <a:latin typeface="Corbel"/>
              </a:rPr>
              <a:t>timer-demo.html</a:t>
            </a:r>
            <a:endParaRPr/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Preface</a:t>
            </a:r>
            <a:endParaRPr/>
          </a:p>
        </p:txBody>
      </p:sp>
      <p:sp>
        <p:nvSpPr>
          <p:cNvPr id="33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It is important to have the correct vision and attitude towards HTML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HTML is only about structure, not appearance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Browsers tolerate invalid HTML code and parse errors – you should not.</a:t>
            </a:r>
            <a:endParaRPr/>
          </a:p>
          <a:p>
            <a:endParaRPr/>
          </a:p>
        </p:txBody>
      </p:sp>
      <p:sp>
        <p:nvSpPr>
          <p:cNvPr id="33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43ADCB5-3DC4-4318-8AD8-AA2EE36A52A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TextShape 1"/>
          <p:cNvSpPr txBox="1"/>
          <p:nvPr/>
        </p:nvSpPr>
        <p:spPr>
          <a:xfrm>
            <a:off x="609480" y="944640"/>
            <a:ext cx="7467120" cy="13712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Debugging JavaScript</a:t>
            </a:r>
            <a:endParaRPr/>
          </a:p>
        </p:txBody>
      </p:sp>
      <p:pic>
        <p:nvPicPr>
          <p:cNvPr id="1534" name="Picture 2" descr=""/>
          <p:cNvPicPr/>
          <p:nvPr/>
        </p:nvPicPr>
        <p:blipFill>
          <a:blip r:embed="rId1"/>
          <a:srcRect l="0" t="0" r="0" b="-1969"/>
          <a:stretch>
            <a:fillRect/>
          </a:stretch>
        </p:blipFill>
        <p:spPr>
          <a:xfrm>
            <a:off x="1772640" y="2415240"/>
            <a:ext cx="5446080" cy="3832560"/>
          </a:xfrm>
          <a:prstGeom prst="rect">
            <a:avLst/>
          </a:prstGeom>
          <a:ln>
            <a:noFill/>
          </a:ln>
        </p:spPr>
      </p:pic>
      <p:pic>
        <p:nvPicPr>
          <p:cNvPr id="1535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391520" y="944640"/>
            <a:ext cx="609120" cy="609120"/>
          </a:xfrm>
          <a:prstGeom prst="rect">
            <a:avLst/>
          </a:prstGeom>
          <a:ln>
            <a:noFill/>
          </a:ln>
        </p:spPr>
      </p:pic>
    </p:spTree>
  </p:cSld>
</p:sld>
</file>

<file path=ppt/slides/slide2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Debugging JavaScript</a:t>
            </a:r>
            <a:endParaRPr/>
          </a:p>
        </p:txBody>
      </p:sp>
      <p:sp>
        <p:nvSpPr>
          <p:cNvPr id="153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Modern browsers have JavaScript console where errors in scripts are reported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Errors may differ across browsers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Several tools to debug JavaScript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Microsoft Script Editor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Add-on for Internet Explorer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Supports breakpoints, watches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JavaScript statement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debugger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; opens the script editor </a:t>
            </a:r>
            <a:endParaRPr/>
          </a:p>
        </p:txBody>
      </p:sp>
      <p:sp>
        <p:nvSpPr>
          <p:cNvPr id="153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B896022-B664-462E-8905-AE2439F0E24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Firebug</a:t>
            </a:r>
            <a:endParaRPr/>
          </a:p>
        </p:txBody>
      </p:sp>
      <p:sp>
        <p:nvSpPr>
          <p:cNvPr id="1540" name="TextShape 2"/>
          <p:cNvSpPr txBox="1"/>
          <p:nvPr/>
        </p:nvSpPr>
        <p:spPr>
          <a:xfrm>
            <a:off x="228600" y="99072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Firebug – Firefox add-on for debugging JavaScript, CSS, HTML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Supports breakpoints, watches, JavaScript console editor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Very useful for CSS and HTML too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You can edit all the document real-time: CSS, HTML, etc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Shows how CSS rules apply to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Shows Ajax requests and responses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Firebug is written mostly in JavaScript</a:t>
            </a:r>
            <a:endParaRPr/>
          </a:p>
        </p:txBody>
      </p:sp>
      <p:sp>
        <p:nvSpPr>
          <p:cNvPr id="154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C8AD97E-C596-4690-ADBB-E132C38C066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Firebug (2)</a:t>
            </a:r>
            <a:endParaRPr/>
          </a:p>
        </p:txBody>
      </p:sp>
      <p:sp>
        <p:nvSpPr>
          <p:cNvPr id="1543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E797729-C781-449C-9840-9BB3AC44526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1544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5280" y="1676520"/>
            <a:ext cx="8208720" cy="39826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2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JavaScript Console Object</a:t>
            </a:r>
            <a:endParaRPr/>
          </a:p>
        </p:txBody>
      </p:sp>
      <p:sp>
        <p:nvSpPr>
          <p:cNvPr id="1546" name="TextShape 2"/>
          <p:cNvSpPr txBox="1"/>
          <p:nvPr/>
        </p:nvSpPr>
        <p:spPr>
          <a:xfrm>
            <a:off x="228600" y="1066680"/>
            <a:ext cx="8686440" cy="54860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console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object exists only if there is a debugging tool that supports it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Used to write log messages at runtime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Methods of 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console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object: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debug(message)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info(message)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log(message)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warn(message)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error(message)</a:t>
            </a:r>
            <a:endParaRPr/>
          </a:p>
        </p:txBody>
      </p:sp>
      <p:sp>
        <p:nvSpPr>
          <p:cNvPr id="154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0C161C7-5B7F-4080-AFFD-7873B80001F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2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TextShape 1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HTML, CSS and JavaScript Basics</a:t>
            </a:r>
            <a:endParaRPr/>
          </a:p>
        </p:txBody>
      </p:sp>
      <p:sp>
        <p:nvSpPr>
          <p:cNvPr id="1549" name="TextShape 2"/>
          <p:cNvSpPr txBox="1"/>
          <p:nvPr/>
        </p:nvSpPr>
        <p:spPr>
          <a:xfrm>
            <a:off x="1748520" y="2971800"/>
            <a:ext cx="5642640" cy="121896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7200">
                <a:solidFill>
                  <a:srgbClr val="ebffd2"/>
                </a:solidFill>
                <a:latin typeface="Corbel"/>
              </a:rPr>
              <a:t>Questions?</a:t>
            </a:r>
            <a:endParaRPr/>
          </a:p>
        </p:txBody>
      </p:sp>
      <p:sp>
        <p:nvSpPr>
          <p:cNvPr id="1550" name="CustomShape 3"/>
          <p:cNvSpPr/>
          <p:nvPr/>
        </p:nvSpPr>
        <p:spPr>
          <a:xfrm flipH="1" rot="9558000">
            <a:off x="7291800" y="4339080"/>
            <a:ext cx="949320" cy="184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1500">
                <a:solidFill>
                  <a:srgbClr val="aeff0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51" name="CustomShape 4"/>
          <p:cNvSpPr/>
          <p:nvPr/>
        </p:nvSpPr>
        <p:spPr>
          <a:xfrm flipH="1" rot="19143600">
            <a:off x="909360" y="4596120"/>
            <a:ext cx="859320" cy="2223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4000">
                <a:solidFill>
                  <a:srgbClr val="ffbf8b"/>
                </a:solidFill>
                <a:latin typeface="Cambria"/>
              </a:rPr>
              <a:t>?</a:t>
            </a:r>
            <a:endParaRPr/>
          </a:p>
        </p:txBody>
      </p:sp>
      <p:sp>
        <p:nvSpPr>
          <p:cNvPr id="1552" name="CustomShape 5"/>
          <p:cNvSpPr/>
          <p:nvPr/>
        </p:nvSpPr>
        <p:spPr>
          <a:xfrm flipH="1" rot="12064200">
            <a:off x="799200" y="1945440"/>
            <a:ext cx="949320" cy="1431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8800">
                <a:solidFill>
                  <a:srgbClr val="90cad7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53" name="CustomShape 6"/>
          <p:cNvSpPr/>
          <p:nvPr/>
        </p:nvSpPr>
        <p:spPr>
          <a:xfrm flipH="1" rot="4661400">
            <a:off x="4978440" y="1066680"/>
            <a:ext cx="859320" cy="1842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1500">
                <a:solidFill>
                  <a:srgbClr val="ff831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54" name="CustomShape 7"/>
          <p:cNvSpPr/>
          <p:nvPr/>
        </p:nvSpPr>
        <p:spPr>
          <a:xfrm flipH="1" rot="1762800">
            <a:off x="7439400" y="1105920"/>
            <a:ext cx="949320" cy="2467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15600">
                <a:solidFill>
                  <a:srgbClr val="ebffc2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55" name="CustomShape 8"/>
          <p:cNvSpPr/>
          <p:nvPr/>
        </p:nvSpPr>
        <p:spPr>
          <a:xfrm flipH="1" rot="19366200">
            <a:off x="2282760" y="1200600"/>
            <a:ext cx="583560" cy="943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5600">
                <a:solidFill>
                  <a:srgbClr val="ace600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56" name="CustomShape 9"/>
          <p:cNvSpPr/>
          <p:nvPr/>
        </p:nvSpPr>
        <p:spPr>
          <a:xfrm flipH="1" rot="13068600">
            <a:off x="4866480" y="4618440"/>
            <a:ext cx="642960" cy="1553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9600">
                <a:solidFill>
                  <a:srgbClr val="ff4a37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57" name="CustomShape 10"/>
          <p:cNvSpPr/>
          <p:nvPr/>
        </p:nvSpPr>
        <p:spPr>
          <a:xfrm flipH="1" rot="8971800">
            <a:off x="2723040" y="4209840"/>
            <a:ext cx="58356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600">
                <a:solidFill>
                  <a:srgbClr val="ebffad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58" name="CustomShape 11"/>
          <p:cNvSpPr/>
          <p:nvPr/>
        </p:nvSpPr>
        <p:spPr>
          <a:xfrm flipH="1" rot="20413200">
            <a:off x="6183720" y="4166640"/>
            <a:ext cx="498960" cy="1095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6600">
                <a:solidFill>
                  <a:srgbClr val="9966ff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59" name="CustomShape 12"/>
          <p:cNvSpPr/>
          <p:nvPr/>
        </p:nvSpPr>
        <p:spPr>
          <a:xfrm flipH="1" rot="2140800">
            <a:off x="3143880" y="2204640"/>
            <a:ext cx="488880" cy="760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4400">
                <a:solidFill>
                  <a:srgbClr val="ff6699"/>
                </a:solidFill>
                <a:latin typeface="Corbel"/>
              </a:rPr>
              <a:t>?</a:t>
            </a:r>
            <a:endParaRPr/>
          </a:p>
        </p:txBody>
      </p:sp>
      <p:sp>
        <p:nvSpPr>
          <p:cNvPr id="1560" name="CustomShape 13"/>
          <p:cNvSpPr/>
          <p:nvPr/>
        </p:nvSpPr>
        <p:spPr>
          <a:xfrm flipH="1" rot="3323400">
            <a:off x="440280" y="3118320"/>
            <a:ext cx="891000" cy="63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IN" sz="3600">
                <a:solidFill>
                  <a:srgbClr val="ebffad"/>
                </a:solidFill>
                <a:latin typeface="Corbel"/>
              </a:rPr>
              <a:t>?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&lt;!DOCTYPE&gt; Declaration</a:t>
            </a:r>
            <a:endParaRPr/>
          </a:p>
        </p:txBody>
      </p:sp>
      <p:sp>
        <p:nvSpPr>
          <p:cNvPr id="335" name="TextShape 2"/>
          <p:cNvSpPr txBox="1"/>
          <p:nvPr/>
        </p:nvSpPr>
        <p:spPr>
          <a:xfrm>
            <a:off x="228600" y="838080"/>
            <a:ext cx="8686440" cy="57909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HTML documents must start with a document type definition (DTD)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It tells web browsers what type is the served code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Possible versions: HTML 4.01, XHTML 1.0 (Transitional or Strict), XHTML 1.1, HTML 5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Example: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See </a:t>
            </a:r>
            <a:r>
              <a:rPr b="1" lang="en-US" sz="2400" u="sng">
                <a:solidFill>
                  <a:srgbClr val="ccff66"/>
                </a:solidFill>
                <a:latin typeface="Corbel"/>
              </a:rPr>
              <a:t>http://w3.org/QA/2002/04/valid-dtd-list.html</a:t>
            </a:r>
            <a:r>
              <a:rPr b="1" lang="en-US" sz="2400">
                <a:solidFill>
                  <a:srgbClr val="ccff66"/>
                </a:solidFill>
                <a:latin typeface="Corbel"/>
              </a:rPr>
              <a:t> 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for a list of possible doctypes</a:t>
            </a:r>
            <a:endParaRPr/>
          </a:p>
        </p:txBody>
      </p:sp>
      <p:sp>
        <p:nvSpPr>
          <p:cNvPr id="33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9D9B036-BE63-4314-B82E-FC8B3951302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37" name="CustomShape 4"/>
          <p:cNvSpPr/>
          <p:nvPr/>
        </p:nvSpPr>
        <p:spPr>
          <a:xfrm>
            <a:off x="538200" y="4419720"/>
            <a:ext cx="7995960" cy="639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&lt;!DOCTYPE html PUBLIC "-//W3C//DTD XHTML 1.0 Transitional//EN" "http://www.w3.org/TR/xhtml1/DTD/xhtml1-transitional.dtd"&gt;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vs. XHTML</a:t>
            </a:r>
            <a:endParaRPr/>
          </a:p>
        </p:txBody>
      </p:sp>
      <p:sp>
        <p:nvSpPr>
          <p:cNvPr id="339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XHTML is more strict than HTML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Tags and attribute names must be in lowercase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All tags must be closed 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&lt;br/&gt;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&lt;img/&gt;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) while HTML allows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&lt;br&gt;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and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&lt;img&gt;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and implies missing closing tags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(&lt;p&gt;par1 &lt;p&gt;par2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XHTML allows only one root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&lt;html&gt;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element (HTML allows more than one)</a:t>
            </a:r>
            <a:endParaRPr/>
          </a:p>
        </p:txBody>
      </p:sp>
      <p:sp>
        <p:nvSpPr>
          <p:cNvPr id="34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4B5DA1A-5FEE-4260-A398-27A30228E85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341" name="Picture 2" descr=""/>
          <p:cNvPicPr/>
          <p:nvPr/>
        </p:nvPicPr>
        <p:blipFill>
          <a:blip r:embed="rId1"/>
          <a:stretch>
            <a:fillRect/>
          </a:stretch>
        </p:blipFill>
        <p:spPr>
          <a:xfrm rot="221400">
            <a:off x="7017480" y="885240"/>
            <a:ext cx="1494000" cy="74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XHTML vs. HTML (2)</a:t>
            </a:r>
            <a:endParaRPr/>
          </a:p>
        </p:txBody>
      </p:sp>
      <p:sp>
        <p:nvSpPr>
          <p:cNvPr id="343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Many element attributes are deprecated in XHTML, most are moved to CSS 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Attribute minimization is forbidden, e.g.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Note: Web browsers load XHTML faster than HTML and valid code faster than invalid!</a:t>
            </a:r>
            <a:endParaRPr/>
          </a:p>
        </p:txBody>
      </p:sp>
      <p:sp>
        <p:nvSpPr>
          <p:cNvPr id="34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BDF3663-4178-4C6F-9E58-A47088F3112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45" name="CustomShape 4"/>
          <p:cNvSpPr/>
          <p:nvPr/>
        </p:nvSpPr>
        <p:spPr>
          <a:xfrm>
            <a:off x="614520" y="3048120"/>
            <a:ext cx="784332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type="checkbox" checked&gt;</a:t>
            </a:r>
            <a:endParaRPr/>
          </a:p>
        </p:txBody>
      </p:sp>
      <p:sp>
        <p:nvSpPr>
          <p:cNvPr id="346" name="CustomShape 5"/>
          <p:cNvSpPr/>
          <p:nvPr/>
        </p:nvSpPr>
        <p:spPr>
          <a:xfrm>
            <a:off x="609480" y="4071240"/>
            <a:ext cx="784332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type="checkbox" checked="checked" /&gt;</a:t>
            </a:r>
            <a:endParaRPr/>
          </a:p>
        </p:txBody>
      </p:sp>
      <p:sp>
        <p:nvSpPr>
          <p:cNvPr id="347" name="CustomShape 6"/>
          <p:cNvSpPr/>
          <p:nvPr/>
        </p:nvSpPr>
        <p:spPr>
          <a:xfrm rot="5400000">
            <a:off x="4345200" y="3772080"/>
            <a:ext cx="380520" cy="1080"/>
          </a:xfrm>
          <a:prstGeom prst="straightConnector1">
            <a:avLst/>
          </a:prstGeom>
          <a:noFill/>
          <a:ln w="31680">
            <a:solidFill>
              <a:srgbClr val="daedf2"/>
            </a:solidFill>
            <a:round/>
            <a:tailEnd len="med" type="arrow" w="med"/>
          </a:ln>
        </p:spPr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extShape 1"/>
          <p:cNvSpPr txBox="1"/>
          <p:nvPr/>
        </p:nvSpPr>
        <p:spPr>
          <a:xfrm>
            <a:off x="1828800" y="76320"/>
            <a:ext cx="7086240" cy="83772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</a:t>
            </a:r>
            <a:r>
              <a:rPr b="1" lang="en-US" sz="4000">
                <a:solidFill>
                  <a:srgbClr val="ccff33"/>
                </a:solidFill>
                <a:latin typeface="Consolas"/>
              </a:rPr>
              <a:t>&lt;head&gt;</a:t>
            </a:r>
            <a:r>
              <a:rPr b="1" lang="en-US" sz="4000">
                <a:solidFill>
                  <a:srgbClr val="ccff33"/>
                </a:solidFill>
                <a:latin typeface="Corbel"/>
              </a:rPr>
              <a:t> Section</a:t>
            </a:r>
            <a:endParaRPr/>
          </a:p>
        </p:txBody>
      </p:sp>
      <p:sp>
        <p:nvSpPr>
          <p:cNvPr id="349" name="TextShape 2"/>
          <p:cNvSpPr txBox="1"/>
          <p:nvPr/>
        </p:nvSpPr>
        <p:spPr>
          <a:xfrm>
            <a:off x="228600" y="762120"/>
            <a:ext cx="8686440" cy="57909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Contains information that doesn’t show directly on the viewable page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Starts after 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&lt;!doctype&gt;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declaration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Begins with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&lt;head&gt;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and ends with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Contains mandatory single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&lt;title&gt;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tag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Can contain some other tags, e.g.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&lt;meta&gt;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&lt;script&gt;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&lt;style&gt;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&lt;!–- comments --&gt;</a:t>
            </a:r>
            <a:endParaRPr/>
          </a:p>
        </p:txBody>
      </p:sp>
      <p:sp>
        <p:nvSpPr>
          <p:cNvPr id="35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F0964FC-F583-4064-858A-24BAA2C31C5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&lt;head&gt; Section: &lt;title&gt; tag</a:t>
            </a:r>
            <a:endParaRPr/>
          </a:p>
        </p:txBody>
      </p:sp>
      <p:sp>
        <p:nvSpPr>
          <p:cNvPr id="352" name="TextShape 2"/>
          <p:cNvSpPr txBox="1"/>
          <p:nvPr/>
        </p:nvSpPr>
        <p:spPr>
          <a:xfrm>
            <a:off x="228600" y="1066680"/>
            <a:ext cx="8686440" cy="5562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Title should be placed between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&lt;head&gt;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and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&lt;/head&gt;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tags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Used to specify a title in the window title bar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Search engines and people rely on titles</a:t>
            </a:r>
            <a:endParaRPr/>
          </a:p>
        </p:txBody>
      </p:sp>
      <p:sp>
        <p:nvSpPr>
          <p:cNvPr id="35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A64B971-319B-4F12-A236-8A5EFD75C4B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54" name="CustomShape 4"/>
          <p:cNvSpPr/>
          <p:nvPr/>
        </p:nvSpPr>
        <p:spPr>
          <a:xfrm>
            <a:off x="692280" y="2286000"/>
            <a:ext cx="7689600" cy="693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&lt;title&gt;Telerik Academy – Winter Season 2009/2010 &lt;/title&gt;</a:t>
            </a:r>
            <a:endParaRPr/>
          </a:p>
        </p:txBody>
      </p:sp>
      <p:pic>
        <p:nvPicPr>
          <p:cNvPr id="355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2280" y="3248280"/>
            <a:ext cx="7587720" cy="135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&lt;head&gt; Section: &lt;meta&gt;</a:t>
            </a:r>
            <a:endParaRPr/>
          </a:p>
        </p:txBody>
      </p:sp>
      <p:sp>
        <p:nvSpPr>
          <p:cNvPr id="35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Meta tags additionally describe the content contained within the page</a:t>
            </a:r>
            <a:endParaRPr/>
          </a:p>
        </p:txBody>
      </p:sp>
      <p:sp>
        <p:nvSpPr>
          <p:cNvPr id="35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F64CC91-076E-459D-9699-036CD9D3CDD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59" name="CustomShape 4"/>
          <p:cNvSpPr/>
          <p:nvPr/>
        </p:nvSpPr>
        <p:spPr>
          <a:xfrm>
            <a:off x="609480" y="2421000"/>
            <a:ext cx="7924320" cy="33807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&lt;meta name="description" content="HTML tutorial" /&gt;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&lt;meta name="keywords" content="html, web design, styles" /&gt;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&lt;meta name="author" content="Chris Brewer" /&gt; 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&lt;meta http-equiv="refresh" content="5; url=http://www.telerik.com" /&gt;</a:t>
            </a:r>
            <a:endParaRPr/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&lt;head&gt; Section: &lt;script&gt;</a:t>
            </a:r>
            <a:endParaRPr/>
          </a:p>
        </p:txBody>
      </p:sp>
      <p:sp>
        <p:nvSpPr>
          <p:cNvPr id="36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&lt;script&gt;</a:t>
            </a:r>
            <a:r>
              <a:rPr b="1" lang="en-US" sz="32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element is used to embed scripts into an HTML document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Script are executed in the client's Web browser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Scripts can live in 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&lt;head&gt;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and in 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&lt;body&gt;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sections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Supported client-side scripting languages: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JavaScript (it is not Java!)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VBScript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JScript</a:t>
            </a:r>
            <a:endParaRPr/>
          </a:p>
        </p:txBody>
      </p:sp>
      <p:sp>
        <p:nvSpPr>
          <p:cNvPr id="36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218850E-339D-4D4E-9A3D-450349ADCEE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Table of Contents (2)</a:t>
            </a:r>
            <a:endParaRPr/>
          </a:p>
        </p:txBody>
      </p:sp>
      <p:sp>
        <p:nvSpPr>
          <p:cNvPr id="23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in Details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&lt;body&gt;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Section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Text Styling and Formatting Tags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Hyperlinks: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&lt;a&gt;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Hyperlinks and Sections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Images: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&lt;img&gt;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Lists: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&lt;ol&gt;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&lt;ul&gt;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and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&lt;dl&gt;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&lt;div&gt;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and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&lt;span&gt;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elements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Tables</a:t>
            </a:r>
            <a:endParaRPr/>
          </a:p>
          <a:p>
            <a:pPr>
              <a:lnSpc>
                <a:spcPct val="100000"/>
              </a:lnSpc>
              <a:buSzPct val="70000"/>
              <a:buFont typeface="Corbel"/>
              <a:buAutoNum type="arabicPeriod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Forms</a:t>
            </a:r>
            <a:endParaRPr/>
          </a:p>
        </p:txBody>
      </p:sp>
      <p:sp>
        <p:nvSpPr>
          <p:cNvPr id="23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D7D9470-5F53-4C7B-8C4F-E8DBBAF75D2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&lt;script&gt; Tag – Example</a:t>
            </a:r>
            <a:endParaRPr/>
          </a:p>
        </p:txBody>
      </p:sp>
      <p:sp>
        <p:nvSpPr>
          <p:cNvPr id="364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2264137-1E5C-49CB-B6D9-C233C701CB6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65" name="CustomShape 3"/>
          <p:cNvSpPr/>
          <p:nvPr/>
        </p:nvSpPr>
        <p:spPr>
          <a:xfrm>
            <a:off x="611280" y="1143000"/>
            <a:ext cx="7849800" cy="52405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&lt;!DOCTYPE HTML&gt;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&lt;title&gt;JavaScript Example&lt;/title&gt;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&lt;script type="text/javascript"&gt;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function sayHello() {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document.write("&lt;p&gt;Hello World!&lt;\/p&gt;");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}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&lt;/script&gt;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&lt;script type=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"text/javascript"&gt;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sayHello();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&lt;/script&gt;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9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pic>
        <p:nvPicPr>
          <p:cNvPr id="366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3581280"/>
            <a:ext cx="4023360" cy="2133360"/>
          </a:xfrm>
          <a:prstGeom prst="rect">
            <a:avLst/>
          </a:prstGeom>
          <a:ln w="9360">
            <a:noFill/>
          </a:ln>
        </p:spPr>
      </p:pic>
      <p:sp>
        <p:nvSpPr>
          <p:cNvPr id="367" name="CustomShape 4"/>
          <p:cNvSpPr/>
          <p:nvPr/>
        </p:nvSpPr>
        <p:spPr>
          <a:xfrm>
            <a:off x="4724280" y="1066680"/>
            <a:ext cx="373356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400">
                <a:solidFill>
                  <a:srgbClr val="ebffd2"/>
                </a:solidFill>
                <a:latin typeface="Corbel"/>
              </a:rPr>
              <a:t>scripts-example.html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&lt;head&gt; Section: &lt;style&gt;</a:t>
            </a:r>
            <a:endParaRPr/>
          </a:p>
        </p:txBody>
      </p:sp>
      <p:sp>
        <p:nvSpPr>
          <p:cNvPr id="369" name="TextShape 2"/>
          <p:cNvSpPr txBox="1"/>
          <p:nvPr/>
        </p:nvSpPr>
        <p:spPr>
          <a:xfrm>
            <a:off x="324000" y="1066680"/>
            <a:ext cx="8496000" cy="55051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&lt;style&gt;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element embeds formatting information (CSS styles) into an HTML page</a:t>
            </a:r>
            <a:endParaRPr/>
          </a:p>
        </p:txBody>
      </p:sp>
      <p:sp>
        <p:nvSpPr>
          <p:cNvPr id="37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396ECC9-DBCD-4832-90B8-99AF6FFB6B8D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71" name="CustomShape 4"/>
          <p:cNvSpPr/>
          <p:nvPr/>
        </p:nvSpPr>
        <p:spPr>
          <a:xfrm>
            <a:off x="609480" y="2286000"/>
            <a:ext cx="7881480" cy="43592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&lt;style type="text/css"&gt;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p { font-size: 12pt; line-height: 12pt; 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p:first-letter { font-size: 200%; 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span { text-transform: uppercase; }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&lt;/style&gt;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&lt;p&gt;Styles demo.&lt;br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&lt;span&gt;Test uppercase&lt;/span&gt;.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pic>
        <p:nvPicPr>
          <p:cNvPr id="372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38680" y="4191120"/>
            <a:ext cx="3230280" cy="2220480"/>
          </a:xfrm>
          <a:prstGeom prst="rect">
            <a:avLst/>
          </a:prstGeom>
          <a:ln w="9360">
            <a:noFill/>
          </a:ln>
        </p:spPr>
      </p:pic>
      <p:sp>
        <p:nvSpPr>
          <p:cNvPr id="373" name="CustomShape 5"/>
          <p:cNvSpPr/>
          <p:nvPr/>
        </p:nvSpPr>
        <p:spPr>
          <a:xfrm>
            <a:off x="4800600" y="2209680"/>
            <a:ext cx="373356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400">
                <a:solidFill>
                  <a:srgbClr val="ebffd2"/>
                </a:solidFill>
                <a:latin typeface="Corbel"/>
              </a:rPr>
              <a:t>style-example.html</a:t>
            </a:r>
            <a:endParaRPr/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Comments: &lt;!-- --&gt; Tag</a:t>
            </a:r>
            <a:endParaRPr/>
          </a:p>
        </p:txBody>
      </p:sp>
      <p:sp>
        <p:nvSpPr>
          <p:cNvPr id="375" name="TextShape 2"/>
          <p:cNvSpPr txBox="1"/>
          <p:nvPr/>
        </p:nvSpPr>
        <p:spPr>
          <a:xfrm>
            <a:off x="324000" y="990720"/>
            <a:ext cx="8496000" cy="5533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Comments can exist anywhere between 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&lt;html&gt;&lt;/html&gt;</a:t>
            </a:r>
            <a:r>
              <a:rPr b="1" lang="en-US" sz="32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tags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Comments start with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&lt;!--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and end with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--&gt;</a:t>
            </a:r>
            <a:endParaRPr/>
          </a:p>
        </p:txBody>
      </p:sp>
      <p:sp>
        <p:nvSpPr>
          <p:cNvPr id="37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1C18134-F136-4EDD-B8CC-708E09B836C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77" name="CustomShape 4"/>
          <p:cNvSpPr/>
          <p:nvPr/>
        </p:nvSpPr>
        <p:spPr>
          <a:xfrm>
            <a:off x="689040" y="2928240"/>
            <a:ext cx="7768800" cy="29052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i="1" lang="en-IN" sz="2400">
                <a:solidFill>
                  <a:srgbClr val="8cf4f2"/>
                </a:solidFill>
                <a:latin typeface="Consolas"/>
              </a:rPr>
              <a:t>&lt;!–- Telerik Logo (a JPG file) --&gt;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&lt;img src="logo.jpg" alt=“Telerik Logo"&gt;</a:t>
            </a:r>
            <a:endParaRPr/>
          </a:p>
          <a:p>
            <a:pPr>
              <a:lnSpc>
                <a:spcPct val="110000"/>
              </a:lnSpc>
            </a:pPr>
            <a:r>
              <a:rPr b="1" i="1" lang="en-IN" sz="2400">
                <a:solidFill>
                  <a:srgbClr val="8cf4f2"/>
                </a:solidFill>
                <a:latin typeface="Consolas"/>
              </a:rPr>
              <a:t>&lt;!–- Hyperlink to the web site --&gt;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&lt;a href="http://telerik.com/"&gt;Telerik&lt;/a&gt;</a:t>
            </a:r>
            <a:endParaRPr/>
          </a:p>
          <a:p>
            <a:pPr>
              <a:lnSpc>
                <a:spcPct val="110000"/>
              </a:lnSpc>
            </a:pPr>
            <a:r>
              <a:rPr b="1" i="1" lang="en-IN" sz="2400">
                <a:solidFill>
                  <a:srgbClr val="8cf4f2"/>
                </a:solidFill>
                <a:latin typeface="Consolas"/>
              </a:rPr>
              <a:t>&lt;!–- Show the news table --&gt;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&lt;table class="newstable"&gt;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...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&lt;body&gt; Section: Introduction</a:t>
            </a:r>
            <a:endParaRPr/>
          </a:p>
        </p:txBody>
      </p:sp>
      <p:sp>
        <p:nvSpPr>
          <p:cNvPr id="379" name="TextShape 2"/>
          <p:cNvSpPr txBox="1"/>
          <p:nvPr/>
        </p:nvSpPr>
        <p:spPr>
          <a:xfrm>
            <a:off x="228600" y="1143000"/>
            <a:ext cx="8694360" cy="54860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&lt;body&gt;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section describes the viewable portion of the page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Starts after the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&lt;head&gt;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&lt;/head&gt;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section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Begins with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&lt;body&gt;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and ends with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&lt;/body&gt;</a:t>
            </a:r>
            <a:endParaRPr/>
          </a:p>
        </p:txBody>
      </p:sp>
      <p:sp>
        <p:nvSpPr>
          <p:cNvPr id="38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DCA1E7A-F67B-41AE-BE96-2BA067745EB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81" name="CustomShape 4"/>
          <p:cNvSpPr/>
          <p:nvPr/>
        </p:nvSpPr>
        <p:spPr>
          <a:xfrm>
            <a:off x="689040" y="3733920"/>
            <a:ext cx="7768800" cy="25030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&lt;head&gt;&lt;title&gt;Test page&lt;/title&gt;&lt;/head&gt;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&lt;!-- This is the Web page body --&gt;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2411280" y="71280"/>
            <a:ext cx="6552720" cy="90936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Text Formatting</a:t>
            </a:r>
            <a:endParaRPr/>
          </a:p>
        </p:txBody>
      </p:sp>
      <p:sp>
        <p:nvSpPr>
          <p:cNvPr id="383" name="TextShape 2"/>
          <p:cNvSpPr txBox="1"/>
          <p:nvPr/>
        </p:nvSpPr>
        <p:spPr>
          <a:xfrm>
            <a:off x="231840" y="887400"/>
            <a:ext cx="8683200" cy="5741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f5ffe0"/>
                </a:solidFill>
                <a:latin typeface="Corbel"/>
              </a:rPr>
              <a:t>Text formatting tags modify the text between the opening tag and the closing tag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f5ffe0"/>
                </a:solidFill>
                <a:latin typeface="Corbel"/>
              </a:rPr>
              <a:t>Ex.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&lt;b&gt;Hello&lt;/b&gt;</a:t>
            </a:r>
            <a:r>
              <a:rPr b="1" lang="en-US" sz="3000">
                <a:solidFill>
                  <a:srgbClr val="f5ffe0"/>
                </a:solidFill>
                <a:latin typeface="Corbel"/>
              </a:rPr>
              <a:t> makes “Hello” bold</a:t>
            </a:r>
            <a:endParaRPr/>
          </a:p>
        </p:txBody>
      </p:sp>
      <p:graphicFrame>
        <p:nvGraphicFramePr>
          <p:cNvPr id="384" name="Table 3"/>
          <p:cNvGraphicFramePr/>
          <p:nvPr/>
        </p:nvGraphicFramePr>
        <p:xfrm>
          <a:off x="762120" y="2666880"/>
          <a:ext cx="7543440" cy="3809520"/>
        </p:xfrm>
        <a:graphic>
          <a:graphicData uri="http://schemas.openxmlformats.org/drawingml/2006/table">
            <a:tbl>
              <a:tblPr/>
              <a:tblGrid>
                <a:gridCol w="3886200"/>
                <a:gridCol w="3657600"/>
              </a:tblGrid>
              <a:tr h="39060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&lt;b&gt;&lt;/b&gt;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ebffc2"/>
                          </a:solidFill>
                          <a:latin typeface="Arial"/>
                        </a:rPr>
                        <a:t>bold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&lt;i&gt;&lt;/i&gt;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i="1" lang="en-IN" sz="2000">
                          <a:solidFill>
                            <a:srgbClr val="ebffc2"/>
                          </a:solidFill>
                          <a:latin typeface="Arial"/>
                        </a:rPr>
                        <a:t>italicized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&lt;u&gt;&lt;/u&gt;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lang="en-IN" sz="2000" u="sng">
                          <a:solidFill>
                            <a:srgbClr val="ebffc2"/>
                          </a:solidFill>
                          <a:latin typeface="Arial"/>
                        </a:rPr>
                        <a:t>underlined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&lt;sup&gt;&lt;/sup&gt;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lang="en-IN" sz="2000">
                          <a:solidFill>
                            <a:srgbClr val="ebffc2"/>
                          </a:solidFill>
                          <a:latin typeface="Arial"/>
                        </a:rPr>
                        <a:t>Sample</a:t>
                      </a:r>
                      <a:r>
                        <a:rPr lang="en-IN" sz="2000" baseline="30000">
                          <a:solidFill>
                            <a:srgbClr val="ebffc2"/>
                          </a:solidFill>
                          <a:latin typeface="Arial"/>
                        </a:rPr>
                        <a:t>superscript</a:t>
                      </a:r>
                      <a:endParaRPr/>
                    </a:p>
                  </a:txBody>
                  <a:tcPr/>
                </a:tc>
              </a:tr>
              <a:tr h="41652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&lt;sub&gt;&lt;/sub&gt;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lang="en-IN" sz="2000">
                          <a:solidFill>
                            <a:srgbClr val="ebffc2"/>
                          </a:solidFill>
                          <a:latin typeface="Arial"/>
                        </a:rPr>
                        <a:t>Sample</a:t>
                      </a:r>
                      <a:r>
                        <a:rPr lang="en-IN" sz="2000" baseline="-25000">
                          <a:solidFill>
                            <a:srgbClr val="ebffc2"/>
                          </a:solidFill>
                          <a:latin typeface="Arial"/>
                        </a:rPr>
                        <a:t>subscript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&lt;strong&gt;&lt;/strong&gt;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ebffc2"/>
                          </a:solidFill>
                          <a:latin typeface="Arial"/>
                        </a:rPr>
                        <a:t>strong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&lt;em&gt;&lt;/em&gt;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i="1" lang="en-IN" sz="2000">
                          <a:solidFill>
                            <a:srgbClr val="ebffc2"/>
                          </a:solidFill>
                          <a:latin typeface="Arial"/>
                        </a:rPr>
                        <a:t>emphasized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&lt;pre&gt;&lt;/pre&gt;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lang="en-IN" sz="2000">
                          <a:solidFill>
                            <a:srgbClr val="ebffc2"/>
                          </a:solidFill>
                          <a:latin typeface="Courier New"/>
                        </a:rPr>
                        <a:t>Preformatted text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&lt;blockquote&gt;&lt;/blockquote&gt;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lang="en-IN" sz="2000">
                          <a:solidFill>
                            <a:srgbClr val="ebffc2"/>
                          </a:solidFill>
                          <a:latin typeface="Courier New"/>
                        </a:rPr>
                        <a:t>Quoted text block</a:t>
                      </a:r>
                      <a:endParaRPr/>
                    </a:p>
                  </a:txBody>
                  <a:tcPr/>
                </a:tc>
              </a:tr>
              <a:tr h="390600"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000">
                          <a:solidFill>
                            <a:srgbClr val="daedf2"/>
                          </a:solidFill>
                          <a:latin typeface="Consolas"/>
                        </a:rPr>
                        <a:t>&lt;del&gt;&lt;/del&gt;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>
                        <a:lnSpc>
                          <a:spcPct val="95000"/>
                        </a:lnSpc>
                      </a:pPr>
                      <a:r>
                        <a:rPr lang="en-IN" sz="2000">
                          <a:solidFill>
                            <a:srgbClr val="ebffc2"/>
                          </a:solidFill>
                          <a:latin typeface="Arial"/>
                        </a:rPr>
                        <a:t>Deleted text – </a:t>
                      </a:r>
                      <a:r>
                        <a:rPr lang="en-IN" sz="2000">
                          <a:solidFill>
                            <a:srgbClr val="ebffc2"/>
                          </a:solidFill>
                          <a:latin typeface="Arial"/>
                        </a:rPr>
                        <a:t>strike through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85" name="CustomShape 4"/>
          <p:cNvSpPr/>
          <p:nvPr/>
        </p:nvSpPr>
        <p:spPr>
          <a:xfrm>
            <a:off x="861048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fld id="{353743DF-BAF8-4DDD-A9AB-76D13599E99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Text Formatting – Example</a:t>
            </a:r>
            <a:endParaRPr/>
          </a:p>
        </p:txBody>
      </p:sp>
      <p:sp>
        <p:nvSpPr>
          <p:cNvPr id="387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AE7D1E8-58FA-4B6A-AAD8-C3724ED6E4D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88" name="CustomShape 3"/>
          <p:cNvSpPr/>
          <p:nvPr/>
        </p:nvSpPr>
        <p:spPr>
          <a:xfrm>
            <a:off x="531720" y="1221480"/>
            <a:ext cx="8078400" cy="49172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&lt;!DOCTYPE html PUBLIC "-//W3C//DTD XHTML 1.0 Transitional//EN"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"http://www.w3.org/TR/xhtml1/DTD/xhtml1-transitional.dtd"&gt;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&lt;title&gt;Page Title&lt;/title&gt;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&lt;h1&gt;Notice&lt;/h1&gt;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&lt;p&gt;This is a &lt;em&gt;sample&lt;/em&gt; Web page.&lt;/p&gt;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&lt;p&gt;&lt;pre&gt;Next paragraph: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preformatted.&lt;/pre&gt;&lt;/p&gt;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&lt;h2&gt;More Info&lt;/h2&gt;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&lt;p&gt;Specifically, we’re using XHMTL 1.0 transitional.&lt;br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Next line.&lt;/p&gt;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389" name="CustomShape 4"/>
          <p:cNvSpPr/>
          <p:nvPr/>
        </p:nvSpPr>
        <p:spPr>
          <a:xfrm>
            <a:off x="457200" y="695160"/>
            <a:ext cx="373356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400">
                <a:solidFill>
                  <a:srgbClr val="ebffd2"/>
                </a:solidFill>
                <a:latin typeface="Corbel"/>
              </a:rPr>
              <a:t>text-formatting.html</a:t>
            </a: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Text Formatting – Example (2)</a:t>
            </a:r>
            <a:endParaRPr/>
          </a:p>
        </p:txBody>
      </p:sp>
      <p:sp>
        <p:nvSpPr>
          <p:cNvPr id="391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2C66789-8BC5-4AD0-81A3-CD79684F365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92" name="CustomShape 3"/>
          <p:cNvSpPr/>
          <p:nvPr/>
        </p:nvSpPr>
        <p:spPr>
          <a:xfrm>
            <a:off x="531720" y="1221480"/>
            <a:ext cx="8078400" cy="49172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&lt;!DOCTYPE html PUBLIC "-//W3C//DTD XHTML 1.0 Transitional//EN"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"http://www.w3.org/TR/xhtml1/DTD/xhtml1-transitional.dtd"&gt;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&lt;title&gt;Page Title&lt;/title&gt;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&lt;/head&gt;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&lt;h1&gt;Notice&lt;/h1&gt;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&lt;p&gt;This is a &lt;em&gt;sample&lt;/em&gt; Web page.&lt;/p&gt;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&lt;p&gt;&lt;pre&gt;Next paragraph: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preformatted.&lt;/pre&gt;&lt;/p&gt;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&lt;h2&gt;More Info&lt;/h2&gt;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&lt;p&gt;Specifically, we’re using XHMTL 1.0 transitional.&lt;br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Next line.&lt;/p&gt;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ct val="11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393" name="CustomShape 4"/>
          <p:cNvSpPr/>
          <p:nvPr/>
        </p:nvSpPr>
        <p:spPr>
          <a:xfrm>
            <a:off x="457200" y="695160"/>
            <a:ext cx="373356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400">
                <a:solidFill>
                  <a:srgbClr val="ebffd2"/>
                </a:solidFill>
                <a:latin typeface="Corbel"/>
              </a:rPr>
              <a:t>text-formatting.html</a:t>
            </a:r>
            <a:endParaRPr/>
          </a:p>
        </p:txBody>
      </p:sp>
      <p:pic>
        <p:nvPicPr>
          <p:cNvPr id="39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0" y="1828800"/>
            <a:ext cx="3981240" cy="41526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Hyperlinks: &lt;a&gt; Tag</a:t>
            </a:r>
            <a:endParaRPr/>
          </a:p>
        </p:txBody>
      </p:sp>
      <p:sp>
        <p:nvSpPr>
          <p:cNvPr id="396" name="TextShape 2"/>
          <p:cNvSpPr txBox="1"/>
          <p:nvPr/>
        </p:nvSpPr>
        <p:spPr>
          <a:xfrm>
            <a:off x="228600" y="99072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Link to a document called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form.html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on the same server in the same directory:</a:t>
            </a:r>
            <a:r>
              <a:rPr b="1" lang="en-US" sz="3200">
                <a:solidFill>
                  <a:srgbClr val="ebffd2"/>
                </a:solidFill>
                <a:latin typeface="Courier New"/>
              </a:rPr>
              <a:t>
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Link to a document called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parent.html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on the same server in the parent directory:</a:t>
            </a:r>
            <a:r>
              <a:rPr b="1" lang="en-US" sz="3200">
                <a:solidFill>
                  <a:srgbClr val="ebffd2"/>
                </a:solidFill>
                <a:latin typeface="Courier New"/>
              </a:rPr>
              <a:t>
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Link to a document called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cat.html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on the same server in the subdirectory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stuff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</a:t>
            </a:r>
            <a:endParaRPr/>
          </a:p>
        </p:txBody>
      </p:sp>
      <p:sp>
        <p:nvSpPr>
          <p:cNvPr id="39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F8D5EBF-F9A6-487F-936B-FFBBAC6D9FD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398" name="CustomShape 4"/>
          <p:cNvSpPr/>
          <p:nvPr/>
        </p:nvSpPr>
        <p:spPr>
          <a:xfrm>
            <a:off x="758880" y="2190600"/>
            <a:ext cx="7557840" cy="4917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&lt;a href="form.html"&gt;Fill Our Form&lt;/a&gt;</a:t>
            </a:r>
            <a:endParaRPr/>
          </a:p>
        </p:txBody>
      </p:sp>
      <p:sp>
        <p:nvSpPr>
          <p:cNvPr id="399" name="CustomShape 5"/>
          <p:cNvSpPr/>
          <p:nvPr/>
        </p:nvSpPr>
        <p:spPr>
          <a:xfrm>
            <a:off x="758880" y="4038480"/>
            <a:ext cx="7557840" cy="4924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&lt;a href="../parent.html"&gt;Parent&lt;/a&gt;</a:t>
            </a:r>
            <a:endParaRPr/>
          </a:p>
        </p:txBody>
      </p:sp>
      <p:sp>
        <p:nvSpPr>
          <p:cNvPr id="400" name="CustomShape 6"/>
          <p:cNvSpPr/>
          <p:nvPr/>
        </p:nvSpPr>
        <p:spPr>
          <a:xfrm>
            <a:off x="755640" y="5867280"/>
            <a:ext cx="7557840" cy="4924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&lt;a href="stuff/cat.html"&gt;Catalog&lt;/a&gt;</a:t>
            </a:r>
            <a:endParaRPr/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Hyperlinks: &lt;a&gt; Tag (2)</a:t>
            </a:r>
            <a:endParaRPr/>
          </a:p>
        </p:txBody>
      </p:sp>
      <p:sp>
        <p:nvSpPr>
          <p:cNvPr id="40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Link to an external Web site:</a:t>
            </a:r>
            <a:endParaRPr/>
          </a:p>
          <a:p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Always use a full URL, including "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http://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", not just "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www.somesite.com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"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Using 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target="_blank"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attribute opens the link in a new window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Link to an e-mail address:</a:t>
            </a:r>
            <a:endParaRPr/>
          </a:p>
        </p:txBody>
      </p:sp>
      <p:sp>
        <p:nvSpPr>
          <p:cNvPr id="40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D6FFC19-AB37-43CC-82D5-418DC70AA80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04" name="CustomShape 4"/>
          <p:cNvSpPr/>
          <p:nvPr/>
        </p:nvSpPr>
        <p:spPr>
          <a:xfrm>
            <a:off x="539640" y="1781640"/>
            <a:ext cx="8070480" cy="4327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050">
                <a:solidFill>
                  <a:srgbClr val="8cf4f2"/>
                </a:solidFill>
                <a:latin typeface="Consolas"/>
              </a:rPr>
              <a:t>&lt;a href="http://www.devbg.org" target="_blank"&gt;BASD&lt;/a&gt;</a:t>
            </a:r>
            <a:endParaRPr/>
          </a:p>
        </p:txBody>
      </p:sp>
      <p:sp>
        <p:nvSpPr>
          <p:cNvPr id="405" name="CustomShape 5"/>
          <p:cNvSpPr/>
          <p:nvPr/>
        </p:nvSpPr>
        <p:spPr>
          <a:xfrm>
            <a:off x="539640" y="5388480"/>
            <a:ext cx="8070480" cy="7938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100">
                <a:solidFill>
                  <a:srgbClr val="8cf4f2"/>
                </a:solidFill>
                <a:latin typeface="Consolas"/>
              </a:rPr>
              <a:t>&lt;a href="mailto:bugs@example.com?subject=Bug+Report"&gt;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100">
                <a:solidFill>
                  <a:srgbClr val="8cf4f2"/>
                </a:solidFill>
                <a:latin typeface="Consolas"/>
              </a:rPr>
              <a:t>Please report bugs here (by e-mail only)&lt;/a&gt;</a:t>
            </a:r>
            <a:endParaRPr/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Hyperlinks: &lt;a&gt; Tag (3)</a:t>
            </a:r>
            <a:endParaRPr/>
          </a:p>
        </p:txBody>
      </p:sp>
      <p:sp>
        <p:nvSpPr>
          <p:cNvPr id="407" name="TextShape 2"/>
          <p:cNvSpPr txBox="1"/>
          <p:nvPr/>
        </p:nvSpPr>
        <p:spPr>
          <a:xfrm>
            <a:off x="228600" y="914400"/>
            <a:ext cx="8686440" cy="57146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Link to a document called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apply-now.html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On the same server, in same directory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Using an image as a link button: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Link to a document called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index.html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On the same server, in the subdirectory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english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of the parent directory:</a:t>
            </a:r>
            <a:endParaRPr/>
          </a:p>
        </p:txBody>
      </p:sp>
      <p:sp>
        <p:nvSpPr>
          <p:cNvPr id="40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57C264B-C808-4499-A46F-2BE633D1149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09" name="CustomShape 4"/>
          <p:cNvSpPr/>
          <p:nvPr/>
        </p:nvSpPr>
        <p:spPr>
          <a:xfrm>
            <a:off x="685800" y="2809080"/>
            <a:ext cx="7773480" cy="8607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300">
                <a:solidFill>
                  <a:srgbClr val="8cf4f2"/>
                </a:solidFill>
                <a:latin typeface="Consolas"/>
              </a:rPr>
              <a:t>&lt;a href="apply-now.html"&gt;&lt;img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3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300">
                <a:solidFill>
                  <a:srgbClr val="8cf4f2"/>
                </a:solidFill>
                <a:latin typeface="Consolas"/>
              </a:rPr>
              <a:t>src="apply-now-button.jpg" /&gt;&lt;/a&gt;</a:t>
            </a:r>
            <a:endParaRPr/>
          </a:p>
        </p:txBody>
      </p:sp>
      <p:sp>
        <p:nvSpPr>
          <p:cNvPr id="410" name="CustomShape 5"/>
          <p:cNvSpPr/>
          <p:nvPr/>
        </p:nvSpPr>
        <p:spPr>
          <a:xfrm>
            <a:off x="685800" y="5529960"/>
            <a:ext cx="7773480" cy="8607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300">
                <a:solidFill>
                  <a:srgbClr val="8cf4f2"/>
                </a:solidFill>
                <a:latin typeface="Consolas"/>
              </a:rPr>
              <a:t>&lt;a href="../english/index.html"&gt;Switch to English version&lt;/a&gt;</a:t>
            </a:r>
            <a:endParaRPr/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How the Web Works?</a:t>
            </a:r>
            <a:endParaRPr/>
          </a:p>
        </p:txBody>
      </p:sp>
      <p:sp>
        <p:nvSpPr>
          <p:cNvPr id="237" name="TextShape 2"/>
          <p:cNvSpPr txBox="1"/>
          <p:nvPr/>
        </p:nvSpPr>
        <p:spPr>
          <a:xfrm>
            <a:off x="324000" y="1066680"/>
            <a:ext cx="8496000" cy="13712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WWW use classical client / server architecture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HTTP is text-based request-response protocol</a:t>
            </a:r>
            <a:endParaRPr/>
          </a:p>
        </p:txBody>
      </p:sp>
      <p:sp>
        <p:nvSpPr>
          <p:cNvPr id="23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C0E2858-C644-486D-8602-AF7FD6A3729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39" name="CustomShape 4"/>
          <p:cNvSpPr/>
          <p:nvPr/>
        </p:nvSpPr>
        <p:spPr>
          <a:xfrm>
            <a:off x="2971800" y="3174480"/>
            <a:ext cx="3352320" cy="676440"/>
          </a:xfrm>
          <a:prstGeom prst="rect">
            <a:avLst/>
          </a:prstGeom>
          <a:solidFill>
            <a:srgbClr val="90cad7"/>
          </a:solidFill>
          <a:ln w="12600">
            <a:solidFill>
              <a:srgbClr val="daedf2"/>
            </a:solidFill>
            <a:miter/>
          </a:ln>
        </p:spPr>
      </p:sp>
      <p:sp>
        <p:nvSpPr>
          <p:cNvPr id="240" name="CustomShape 5"/>
          <p:cNvSpPr/>
          <p:nvPr/>
        </p:nvSpPr>
        <p:spPr>
          <a:xfrm>
            <a:off x="3491640" y="3310920"/>
            <a:ext cx="1955520" cy="39528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Page request</a:t>
            </a:r>
            <a:endParaRPr/>
          </a:p>
        </p:txBody>
      </p:sp>
      <p:sp>
        <p:nvSpPr>
          <p:cNvPr id="241" name="CustomShape 6"/>
          <p:cNvSpPr/>
          <p:nvPr/>
        </p:nvSpPr>
        <p:spPr>
          <a:xfrm>
            <a:off x="304920" y="5279760"/>
            <a:ext cx="2850840" cy="88236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Client running a Web Browser</a:t>
            </a:r>
            <a:endParaRPr/>
          </a:p>
        </p:txBody>
      </p:sp>
      <p:sp>
        <p:nvSpPr>
          <p:cNvPr id="242" name="CustomShape 7"/>
          <p:cNvSpPr/>
          <p:nvPr/>
        </p:nvSpPr>
        <p:spPr>
          <a:xfrm>
            <a:off x="5838840" y="5108040"/>
            <a:ext cx="2999880" cy="127836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Server running Web Server Software   (IIS, Apache, etc.)</a:t>
            </a:r>
            <a:endParaRPr/>
          </a:p>
        </p:txBody>
      </p:sp>
      <p:sp>
        <p:nvSpPr>
          <p:cNvPr id="243" name="CustomShape 8"/>
          <p:cNvSpPr/>
          <p:nvPr/>
        </p:nvSpPr>
        <p:spPr>
          <a:xfrm flipH="1">
            <a:off x="2971800" y="4211280"/>
            <a:ext cx="3352320" cy="698400"/>
          </a:xfrm>
          <a:prstGeom prst="rect">
            <a:avLst/>
          </a:prstGeom>
          <a:solidFill>
            <a:srgbClr val="90cad7"/>
          </a:solidFill>
          <a:ln w="12600">
            <a:solidFill>
              <a:srgbClr val="daedf2"/>
            </a:solidFill>
            <a:miter/>
          </a:ln>
        </p:spPr>
      </p:sp>
      <p:sp>
        <p:nvSpPr>
          <p:cNvPr id="244" name="CustomShape 9"/>
          <p:cNvSpPr/>
          <p:nvPr/>
        </p:nvSpPr>
        <p:spPr>
          <a:xfrm>
            <a:off x="3677760" y="4368600"/>
            <a:ext cx="2257560" cy="39528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Server response</a:t>
            </a:r>
            <a:endParaRPr/>
          </a:p>
        </p:txBody>
      </p:sp>
      <p:sp>
        <p:nvSpPr>
          <p:cNvPr id="245" name="CustomShape 10"/>
          <p:cNvSpPr/>
          <p:nvPr/>
        </p:nvSpPr>
        <p:spPr>
          <a:xfrm>
            <a:off x="3875040" y="2819520"/>
            <a:ext cx="1293480" cy="45612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d2"/>
                </a:solidFill>
                <a:latin typeface="Corbel"/>
              </a:rPr>
              <a:t>HTTP</a:t>
            </a:r>
            <a:endParaRPr/>
          </a:p>
        </p:txBody>
      </p:sp>
      <p:sp>
        <p:nvSpPr>
          <p:cNvPr id="246" name="CustomShape 11"/>
          <p:cNvSpPr/>
          <p:nvPr/>
        </p:nvSpPr>
        <p:spPr>
          <a:xfrm>
            <a:off x="4309920" y="3971520"/>
            <a:ext cx="947520" cy="395280"/>
          </a:xfrm>
          <a:prstGeom prst="rect">
            <a:avLst/>
          </a:prstGeom>
          <a:noFill/>
          <a:ln w="12600"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IN" sz="2000">
                <a:solidFill>
                  <a:srgbClr val="ebffd2"/>
                </a:solidFill>
                <a:latin typeface="Corbel"/>
              </a:rPr>
              <a:t>HTTP</a:t>
            </a:r>
            <a:endParaRPr/>
          </a:p>
        </p:txBody>
      </p:sp>
      <p:pic>
        <p:nvPicPr>
          <p:cNvPr id="24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0680" y="2638080"/>
            <a:ext cx="2438640" cy="2437920"/>
          </a:xfrm>
          <a:prstGeom prst="rect">
            <a:avLst/>
          </a:prstGeom>
          <a:ln>
            <a:noFill/>
          </a:ln>
        </p:spPr>
      </p:pic>
      <p:pic>
        <p:nvPicPr>
          <p:cNvPr id="248" name="Picture 36" descr=""/>
          <p:cNvPicPr/>
          <p:nvPr/>
        </p:nvPicPr>
        <p:blipFill>
          <a:blip r:embed="rId2"/>
          <a:stretch>
            <a:fillRect/>
          </a:stretch>
        </p:blipFill>
        <p:spPr>
          <a:xfrm rot="20976000">
            <a:off x="954360" y="3318120"/>
            <a:ext cx="1279800" cy="1065600"/>
          </a:xfrm>
          <a:prstGeom prst="rect">
            <a:avLst/>
          </a:prstGeom>
          <a:ln w="9360">
            <a:noFill/>
          </a:ln>
        </p:spPr>
      </p:pic>
      <p:pic>
        <p:nvPicPr>
          <p:cNvPr id="249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400800" y="3020040"/>
            <a:ext cx="2011320" cy="201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Hyperlinks and Sections</a:t>
            </a:r>
            <a:endParaRPr/>
          </a:p>
        </p:txBody>
      </p:sp>
      <p:sp>
        <p:nvSpPr>
          <p:cNvPr id="41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Link to another location in the same document: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Link to a specific location in another document:</a:t>
            </a:r>
            <a:endParaRPr/>
          </a:p>
        </p:txBody>
      </p:sp>
      <p:sp>
        <p:nvSpPr>
          <p:cNvPr id="41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063A025-0B3D-4C2D-A722-392C4A0596C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14" name="CustomShape 4"/>
          <p:cNvSpPr/>
          <p:nvPr/>
        </p:nvSpPr>
        <p:spPr>
          <a:xfrm>
            <a:off x="614520" y="1752480"/>
            <a:ext cx="7843320" cy="10958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href="#section1"&gt;Go to Introduction&lt;/a&gt;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&lt;h2 id="section1"&gt;Introduction&lt;/h2&gt;</a:t>
            </a:r>
            <a:endParaRPr/>
          </a:p>
        </p:txBody>
      </p:sp>
      <p:sp>
        <p:nvSpPr>
          <p:cNvPr id="415" name="CustomShape 5"/>
          <p:cNvSpPr/>
          <p:nvPr/>
        </p:nvSpPr>
        <p:spPr>
          <a:xfrm>
            <a:off x="614520" y="3733920"/>
            <a:ext cx="7843320" cy="25887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href="chapter3.html#section3.1.1"&gt;Go to Section 3.1.1&lt;/a&gt;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&lt;!–- In chapter3.html --&gt;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&lt;div id="section3.1.1"&gt;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&lt;h3&gt;3.1.1. Technical Background&lt;/h3&gt;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&lt;/div&gt;</a:t>
            </a:r>
            <a:endParaRPr/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Hyperlinks – Example</a:t>
            </a:r>
            <a:endParaRPr/>
          </a:p>
        </p:txBody>
      </p:sp>
      <p:sp>
        <p:nvSpPr>
          <p:cNvPr id="417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F5645A6-40D1-41ED-9918-461A1178CAF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18" name="CustomShape 3"/>
          <p:cNvSpPr/>
          <p:nvPr/>
        </p:nvSpPr>
        <p:spPr>
          <a:xfrm>
            <a:off x="530280" y="1864800"/>
            <a:ext cx="8079840" cy="4112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href="form.html"&gt;Fill Our Form&lt;/a&gt;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href="../parent.html"&gt;Parent&lt;/a&gt;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href="stuff/cat.html"&gt;Catalog&lt;/a&gt;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href="http://www.devbg.org" target="_blank"&gt;BASD&lt;/a&gt;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href="mailto:bugs@example.com?subject=Bug Report"&gt;Please report bugs here (by e-mail only)&lt;/a&gt;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href="apply-now.html"&gt;&lt;img src="apply-now-button.jpg” /&gt;&lt;/a&gt;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href="../english/index.html"&gt;Switch to English version&lt;/a&gt; &lt;br /&gt;</a:t>
            </a:r>
            <a:endParaRPr/>
          </a:p>
        </p:txBody>
      </p:sp>
      <p:sp>
        <p:nvSpPr>
          <p:cNvPr id="419" name="CustomShape 4"/>
          <p:cNvSpPr/>
          <p:nvPr/>
        </p:nvSpPr>
        <p:spPr>
          <a:xfrm>
            <a:off x="457200" y="1199880"/>
            <a:ext cx="33523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hyperlinks.html</a:t>
            </a:r>
            <a:endParaRPr/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530280" y="1864800"/>
            <a:ext cx="8079840" cy="4112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href="form.html"&gt;Fill Our Form&lt;/a&gt;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href="../parent.html"&gt;Parent&lt;/a&gt;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href="stuff/cat.html"&gt;Catalog&lt;/a&gt;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href="http://www.devbg.org" target="_blank"&gt;BASD&lt;/a&gt;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href="mailto:bugs@example.com?subject=Bug Report"&gt;Please report bugs here (by e-mail only)&lt;/a&gt;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href="apply-now.html"&gt;&lt;img src="apply-now-button.jpg” /&gt;&lt;/a&gt; 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href="../english/index.html"&gt;Switch to English version&lt;/a&gt; &lt;br /&gt;</a:t>
            </a:r>
            <a:endParaRPr/>
          </a:p>
        </p:txBody>
      </p:sp>
      <p:sp>
        <p:nvSpPr>
          <p:cNvPr id="421" name="CustomShape 2"/>
          <p:cNvSpPr/>
          <p:nvPr/>
        </p:nvSpPr>
        <p:spPr>
          <a:xfrm>
            <a:off x="457200" y="1199880"/>
            <a:ext cx="33523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hyperlinks.html</a:t>
            </a:r>
            <a:endParaRPr/>
          </a:p>
        </p:txBody>
      </p:sp>
      <p:sp>
        <p:nvSpPr>
          <p:cNvPr id="422" name="TextShape 3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Hyperlinks – Example (2)</a:t>
            </a:r>
            <a:endParaRPr/>
          </a:p>
        </p:txBody>
      </p:sp>
      <p:sp>
        <p:nvSpPr>
          <p:cNvPr id="423" name="TextShape 4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8E60C13-849D-42D2-ADDC-1192CB18216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424" name="Picture 4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200400" y="1628640"/>
            <a:ext cx="5257440" cy="47430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TextShape 1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Links to the Same Document – Example </a:t>
            </a:r>
            <a:endParaRPr/>
          </a:p>
        </p:txBody>
      </p:sp>
      <p:sp>
        <p:nvSpPr>
          <p:cNvPr id="426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6E8BDBE-519D-4B87-84D1-8FC8C8C7129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27" name="CustomShape 3"/>
          <p:cNvSpPr/>
          <p:nvPr/>
        </p:nvSpPr>
        <p:spPr>
          <a:xfrm>
            <a:off x="611280" y="1707840"/>
            <a:ext cx="7848360" cy="4569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&lt;h1&gt;Table of Contents&lt;/h1&gt;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&lt;p&gt;&lt;a href="#section1"&gt;Introduction&lt;/a&gt;&lt;br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href="#section2"&gt;Some background&lt;/A&gt;&lt;br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href="#section2.1"&gt;Project History&lt;/a&gt;&lt;br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...the rest of the table of contents...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&lt;!-- The document text follows here --&gt;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&lt;h2 id="section1"&gt;Introduction&lt;/h2&gt;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 Section 1 follows here ...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&lt;h2 id="section2"&gt;Some background&lt;/h2&gt;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 Section 2 follows here ...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&lt;h3 id="section2.1"&gt;Project History&lt;/h3&gt;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 Section 2.1 follows here ...</a:t>
            </a:r>
            <a:endParaRPr/>
          </a:p>
        </p:txBody>
      </p:sp>
      <p:sp>
        <p:nvSpPr>
          <p:cNvPr id="428" name="CustomShape 4"/>
          <p:cNvSpPr/>
          <p:nvPr/>
        </p:nvSpPr>
        <p:spPr>
          <a:xfrm>
            <a:off x="533520" y="1066680"/>
            <a:ext cx="548604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links-to-same-document.html</a:t>
            </a:r>
            <a:endParaRPr/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Links to the Same Document – Example (2) </a:t>
            </a:r>
            <a:endParaRPr/>
          </a:p>
        </p:txBody>
      </p:sp>
      <p:sp>
        <p:nvSpPr>
          <p:cNvPr id="430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36A1C40-B95D-4AD0-BF92-A5B85F86F6E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31" name="CustomShape 3"/>
          <p:cNvSpPr/>
          <p:nvPr/>
        </p:nvSpPr>
        <p:spPr>
          <a:xfrm>
            <a:off x="611280" y="1707840"/>
            <a:ext cx="7848360" cy="4569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&lt;h1&gt;Table of Contents&lt;/h1&gt;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&lt;p&gt;&lt;a href="#section1"&gt;Introduction&lt;/a&gt;&lt;br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href="#section2"&gt;Some background&lt;/A&gt;&lt;br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&lt;a href="#section2.1"&gt;Project History&lt;/a&gt;&lt;br /&gt;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...the rest of the table of contents...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&lt;!-- The document text follows here --&gt;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&lt;h2 id="section1"&gt;Introduction&lt;/h2&gt;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 Section 1 follows here ...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&lt;h2 id="section2"&gt;Some background&lt;/h2&gt;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 Section 2 follows here ...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&lt;h3 id="section2.1"&gt;Project History&lt;/h3&gt;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... Section 2.1 follows here ...</a:t>
            </a:r>
            <a:endParaRPr/>
          </a:p>
        </p:txBody>
      </p:sp>
      <p:sp>
        <p:nvSpPr>
          <p:cNvPr id="432" name="CustomShape 4"/>
          <p:cNvSpPr/>
          <p:nvPr/>
        </p:nvSpPr>
        <p:spPr>
          <a:xfrm>
            <a:off x="533520" y="1066680"/>
            <a:ext cx="548604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links-to-same-document.html</a:t>
            </a:r>
            <a:endParaRPr/>
          </a:p>
        </p:txBody>
      </p:sp>
      <p:pic>
        <p:nvPicPr>
          <p:cNvPr id="433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000160" y="1844640"/>
            <a:ext cx="6027480" cy="46573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CustomShape 1"/>
          <p:cNvSpPr/>
          <p:nvPr/>
        </p:nvSpPr>
        <p:spPr>
          <a:xfrm>
            <a:off x="228600" y="914400"/>
            <a:ext cx="8686440" cy="5638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Inserting an image with </a:t>
            </a:r>
            <a:r>
              <a:rPr b="1" lang="en-IN" sz="3200">
                <a:solidFill>
                  <a:srgbClr val="daedf2"/>
                </a:solidFill>
                <a:latin typeface="Consolas"/>
              </a:rPr>
              <a:t>&lt;img&gt;</a:t>
            </a:r>
            <a:r>
              <a:rPr b="1" lang="en-IN" sz="3200">
                <a:solidFill>
                  <a:srgbClr val="ebffd2"/>
                </a:solidFill>
                <a:latin typeface="Corbel"/>
              </a:rPr>
              <a:t> tag: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Image attributes: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Example: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Images: &lt;img&gt; tag</a:t>
            </a:r>
            <a:endParaRPr/>
          </a:p>
        </p:txBody>
      </p:sp>
      <p:graphicFrame>
        <p:nvGraphicFramePr>
          <p:cNvPr id="436" name="Table 3"/>
          <p:cNvGraphicFramePr/>
          <p:nvPr/>
        </p:nvGraphicFramePr>
        <p:xfrm>
          <a:off x="609480" y="2819520"/>
          <a:ext cx="7924320" cy="2049480"/>
        </p:xfrm>
        <a:graphic>
          <a:graphicData uri="http://schemas.openxmlformats.org/drawingml/2006/table">
            <a:tbl>
              <a:tblPr/>
              <a:tblGrid>
                <a:gridCol w="1483560"/>
                <a:gridCol w="6440760"/>
              </a:tblGrid>
              <a:tr h="417960"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daedf2"/>
                          </a:solidFill>
                          <a:latin typeface="Consolas"/>
                        </a:rPr>
                        <a:t>src </a:t>
                      </a:r>
                      <a:endParaRPr/>
                    </a:p>
                  </a:txBody>
                  <a:tcPr/>
                </a:tc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ebffc2"/>
                          </a:solidFill>
                          <a:latin typeface="Arial"/>
                        </a:rPr>
                        <a:t>Location of image file (relative or absolute)</a:t>
                      </a:r>
                      <a:endParaRPr/>
                    </a:p>
                  </a:txBody>
                  <a:tcPr/>
                </a:tc>
              </a:tr>
              <a:tr h="417960"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daedf2"/>
                          </a:solidFill>
                          <a:latin typeface="Consolas"/>
                        </a:rPr>
                        <a:t>alt</a:t>
                      </a:r>
                      <a:endParaRPr/>
                    </a:p>
                  </a:txBody>
                  <a:tcPr/>
                </a:tc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ebffc2"/>
                          </a:solidFill>
                          <a:latin typeface="Arial"/>
                        </a:rPr>
                        <a:t>Substitute text for display (e.g. in text mode)</a:t>
                      </a:r>
                      <a:endParaRPr/>
                    </a:p>
                  </a:txBody>
                  <a:tcPr/>
                </a:tc>
              </a:tr>
              <a:tr h="417960"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daedf2"/>
                          </a:solidFill>
                          <a:latin typeface="Consolas"/>
                        </a:rPr>
                        <a:t>height </a:t>
                      </a:r>
                      <a:endParaRPr/>
                    </a:p>
                  </a:txBody>
                  <a:tcPr/>
                </a:tc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ebffc2"/>
                          </a:solidFill>
                          <a:latin typeface="Arial"/>
                        </a:rPr>
                        <a:t>Number of pixels of the height</a:t>
                      </a:r>
                      <a:endParaRPr/>
                    </a:p>
                  </a:txBody>
                  <a:tcPr/>
                </a:tc>
              </a:tr>
              <a:tr h="417960"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daedf2"/>
                          </a:solidFill>
                          <a:latin typeface="Consolas"/>
                        </a:rPr>
                        <a:t>width </a:t>
                      </a:r>
                      <a:endParaRPr/>
                    </a:p>
                  </a:txBody>
                  <a:tcPr/>
                </a:tc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ebffc2"/>
                          </a:solidFill>
                          <a:latin typeface="Arial"/>
                        </a:rPr>
                        <a:t>Number of pixels of the width</a:t>
                      </a:r>
                      <a:endParaRPr/>
                    </a:p>
                  </a:txBody>
                  <a:tcPr/>
                </a:tc>
              </a:tr>
              <a:tr h="417960"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daedf2"/>
                          </a:solidFill>
                          <a:latin typeface="Consolas"/>
                        </a:rPr>
                        <a:t>border </a:t>
                      </a:r>
                      <a:endParaRPr/>
                    </a:p>
                  </a:txBody>
                  <a:tcPr/>
                </a:tc>
                <a:tc>
                  <a:txBody>
                    <a:bodyPr lIns="96480" rIns="96480"/>
                    <a:p>
                      <a:pPr>
                        <a:lnSpc>
                          <a:spcPct val="95000"/>
                        </a:lnSpc>
                      </a:pPr>
                      <a:r>
                        <a:rPr b="1" lang="en-IN" sz="2200">
                          <a:solidFill>
                            <a:srgbClr val="ebffc2"/>
                          </a:solidFill>
                          <a:latin typeface="Arial"/>
                        </a:rPr>
                        <a:t>Size of border, 0 for no border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37" name="CustomShape 4"/>
          <p:cNvSpPr/>
          <p:nvPr/>
        </p:nvSpPr>
        <p:spPr>
          <a:xfrm>
            <a:off x="609480" y="1600200"/>
            <a:ext cx="7924320" cy="459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&lt;img src="/img/basd-logo.png"&gt;</a:t>
            </a:r>
            <a:endParaRPr/>
          </a:p>
        </p:txBody>
      </p:sp>
      <p:sp>
        <p:nvSpPr>
          <p:cNvPr id="438" name="CustomShape 5"/>
          <p:cNvSpPr/>
          <p:nvPr/>
        </p:nvSpPr>
        <p:spPr>
          <a:xfrm>
            <a:off x="609480" y="6012360"/>
            <a:ext cx="7924320" cy="459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&lt;img src="./php.png" alt="PHP Logo" /&gt;</a:t>
            </a:r>
            <a:endParaRPr/>
          </a:p>
        </p:txBody>
      </p:sp>
      <p:sp>
        <p:nvSpPr>
          <p:cNvPr id="439" name="CustomShape 6"/>
          <p:cNvSpPr/>
          <p:nvPr/>
        </p:nvSpPr>
        <p:spPr>
          <a:xfrm>
            <a:off x="861048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fld id="{632F1DF3-BEB8-49BD-8C0D-CBFF2EB0B0C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Miscellaneous Tags</a:t>
            </a:r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&lt;hr</a:t>
            </a:r>
            <a:r>
              <a:rPr b="1" lang="en-US" sz="32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/&gt;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Draws a horizontal rule (line):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&lt;center&gt;&lt;/center&gt;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Deprecated!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&lt;font&gt;&lt;/font&gt;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Deprecated!</a:t>
            </a:r>
            <a:endParaRPr/>
          </a:p>
          <a:p>
            <a:endParaRPr/>
          </a:p>
          <a:p>
            <a:endParaRPr/>
          </a:p>
        </p:txBody>
      </p:sp>
      <p:sp>
        <p:nvSpPr>
          <p:cNvPr id="44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76A2E0A-E51D-47A9-9C49-34A99584312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43" name="CustomShape 4"/>
          <p:cNvSpPr/>
          <p:nvPr/>
        </p:nvSpPr>
        <p:spPr>
          <a:xfrm>
            <a:off x="609480" y="1821240"/>
            <a:ext cx="7853040" cy="459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&lt;hr size="5" width="70%" /&gt;</a:t>
            </a:r>
            <a:endParaRPr/>
          </a:p>
        </p:txBody>
      </p:sp>
      <p:sp>
        <p:nvSpPr>
          <p:cNvPr id="444" name="CustomShape 5"/>
          <p:cNvSpPr/>
          <p:nvPr/>
        </p:nvSpPr>
        <p:spPr>
          <a:xfrm>
            <a:off x="609480" y="3048120"/>
            <a:ext cx="7853040" cy="4590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&lt;center&gt;Hello World!&lt;/center&gt;</a:t>
            </a:r>
            <a:endParaRPr/>
          </a:p>
        </p:txBody>
      </p:sp>
      <p:sp>
        <p:nvSpPr>
          <p:cNvPr id="445" name="CustomShape 6"/>
          <p:cNvSpPr/>
          <p:nvPr/>
        </p:nvSpPr>
        <p:spPr>
          <a:xfrm>
            <a:off x="609480" y="4343400"/>
            <a:ext cx="7853040" cy="8276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&lt;font size="3" color="blue"&gt;Font3&lt;/font&gt;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&lt;font size="+4" color="blue"&gt;Font+4&lt;/font&gt;</a:t>
            </a:r>
            <a:endParaRPr/>
          </a:p>
        </p:txBody>
      </p:sp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Miscellaneous Tags – Example</a:t>
            </a:r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6C0D1B0-ED78-4BD1-82BF-6F7969F8C10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48" name="CustomShape 3"/>
          <p:cNvSpPr/>
          <p:nvPr/>
        </p:nvSpPr>
        <p:spPr>
          <a:xfrm>
            <a:off x="608040" y="2019600"/>
            <a:ext cx="7926120" cy="4145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</p:sp>
      <p:pic>
        <p:nvPicPr>
          <p:cNvPr id="449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800600" y="1143000"/>
            <a:ext cx="3568680" cy="2619000"/>
          </a:xfrm>
          <a:prstGeom prst="rect">
            <a:avLst/>
          </a:prstGeom>
          <a:ln w="9360">
            <a:noFill/>
          </a:ln>
        </p:spPr>
      </p:pic>
      <p:sp>
        <p:nvSpPr>
          <p:cNvPr id="450" name="CustomShape 4"/>
          <p:cNvSpPr/>
          <p:nvPr/>
        </p:nvSpPr>
        <p:spPr>
          <a:xfrm>
            <a:off x="581040" y="1447920"/>
            <a:ext cx="539100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misc.html</a:t>
            </a:r>
            <a:endParaRPr/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CustomShape 1"/>
          <p:cNvSpPr/>
          <p:nvPr/>
        </p:nvSpPr>
        <p:spPr>
          <a:xfrm>
            <a:off x="3502440" y="4937040"/>
            <a:ext cx="1996200" cy="1187640"/>
          </a:xfrm>
          <a:prstGeom prst="rect">
            <a:avLst/>
          </a:prstGeom>
          <a:noFill/>
          <a:ln w="3816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  <a:buFont typeface="StarSymbol"/>
              <a:buAutoNum type="alphaL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Apple</a:t>
            </a:r>
            <a:endParaRPr/>
          </a:p>
          <a:p>
            <a:pPr>
              <a:lnSpc>
                <a:spcPct val="100000"/>
              </a:lnSpc>
              <a:buFont typeface="StarSymbol"/>
              <a:buAutoNum type="alphaL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Orange</a:t>
            </a:r>
            <a:endParaRPr/>
          </a:p>
          <a:p>
            <a:pPr>
              <a:lnSpc>
                <a:spcPct val="100000"/>
              </a:lnSpc>
              <a:buFont typeface="StarSymbol"/>
              <a:buAutoNum type="alphaL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Grapefruit</a:t>
            </a:r>
            <a:endParaRPr/>
          </a:p>
        </p:txBody>
      </p:sp>
      <p:sp>
        <p:nvSpPr>
          <p:cNvPr id="452" name="TextShape 2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Ordered Lists: &lt;ol&gt; Tag</a:t>
            </a:r>
            <a:endParaRPr/>
          </a:p>
        </p:txBody>
      </p:sp>
      <p:sp>
        <p:nvSpPr>
          <p:cNvPr id="453" name="TextShape 3"/>
          <p:cNvSpPr txBox="1"/>
          <p:nvPr/>
        </p:nvSpPr>
        <p:spPr>
          <a:xfrm>
            <a:off x="228600" y="91440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Create an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O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rdered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L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ist using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&lt;ol&gt;&lt;/ol&gt;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Attribute values for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type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are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1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A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a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I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or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i</a:t>
            </a:r>
            <a:endParaRPr/>
          </a:p>
        </p:txBody>
      </p:sp>
      <p:sp>
        <p:nvSpPr>
          <p:cNvPr id="454" name="TextShape 4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A65FDD3-324C-49F9-8DCB-8932B7A3BF7C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55" name="CustomShape 5"/>
          <p:cNvSpPr/>
          <p:nvPr/>
        </p:nvSpPr>
        <p:spPr>
          <a:xfrm>
            <a:off x="467280" y="4041720"/>
            <a:ext cx="1996200" cy="1187640"/>
          </a:xfrm>
          <a:prstGeom prst="rect">
            <a:avLst/>
          </a:prstGeom>
          <a:noFill/>
          <a:ln w="2844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Apple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Orange</a:t>
            </a:r>
            <a:endParaRPr/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Grapefruit</a:t>
            </a:r>
            <a:endParaRPr/>
          </a:p>
        </p:txBody>
      </p:sp>
      <p:sp>
        <p:nvSpPr>
          <p:cNvPr id="456" name="CustomShape 6"/>
          <p:cNvSpPr/>
          <p:nvPr/>
        </p:nvSpPr>
        <p:spPr>
          <a:xfrm>
            <a:off x="1489680" y="5370480"/>
            <a:ext cx="1996200" cy="1187640"/>
          </a:xfrm>
          <a:prstGeom prst="rect">
            <a:avLst/>
          </a:prstGeom>
          <a:noFill/>
          <a:ln w="2844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  <a:buFont typeface="StarSymbol"/>
              <a:buAutoNum type="alphaU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Apple</a:t>
            </a:r>
            <a:endParaRPr/>
          </a:p>
          <a:p>
            <a:pPr>
              <a:lnSpc>
                <a:spcPct val="100000"/>
              </a:lnSpc>
              <a:buFont typeface="StarSymbol"/>
              <a:buAutoNum type="alphaU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Orange</a:t>
            </a:r>
            <a:endParaRPr/>
          </a:p>
          <a:p>
            <a:pPr>
              <a:lnSpc>
                <a:spcPct val="100000"/>
              </a:lnSpc>
              <a:buFont typeface="StarSymbol"/>
              <a:buAutoNum type="alphaU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Grapefruit</a:t>
            </a:r>
            <a:endParaRPr/>
          </a:p>
        </p:txBody>
      </p:sp>
      <p:sp>
        <p:nvSpPr>
          <p:cNvPr id="457" name="CustomShape 7"/>
          <p:cNvSpPr/>
          <p:nvPr/>
        </p:nvSpPr>
        <p:spPr>
          <a:xfrm>
            <a:off x="5612400" y="5297400"/>
            <a:ext cx="2148480" cy="1187640"/>
          </a:xfrm>
          <a:prstGeom prst="rect">
            <a:avLst/>
          </a:prstGeom>
          <a:noFill/>
          <a:ln w="2844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  <a:buFont typeface="StarSymbol"/>
              <a:buAutoNum type="romanU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Apple</a:t>
            </a:r>
            <a:endParaRPr/>
          </a:p>
          <a:p>
            <a:pPr>
              <a:lnSpc>
                <a:spcPct val="100000"/>
              </a:lnSpc>
              <a:buFont typeface="StarSymbol"/>
              <a:buAutoNum type="romanU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Orange</a:t>
            </a:r>
            <a:endParaRPr/>
          </a:p>
          <a:p>
            <a:pPr>
              <a:lnSpc>
                <a:spcPct val="100000"/>
              </a:lnSpc>
              <a:buFont typeface="StarSymbol"/>
              <a:buAutoNum type="romanU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Grapefruit</a:t>
            </a:r>
            <a:endParaRPr/>
          </a:p>
        </p:txBody>
      </p:sp>
      <p:sp>
        <p:nvSpPr>
          <p:cNvPr id="458" name="CustomShape 8"/>
          <p:cNvSpPr/>
          <p:nvPr/>
        </p:nvSpPr>
        <p:spPr>
          <a:xfrm>
            <a:off x="6895800" y="4114800"/>
            <a:ext cx="2034360" cy="1187640"/>
          </a:xfrm>
          <a:prstGeom prst="rect">
            <a:avLst/>
          </a:prstGeom>
          <a:noFill/>
          <a:ln w="2844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  <a:buFont typeface="StarSymbol"/>
              <a:buAutoNum type="romanL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Apple</a:t>
            </a:r>
            <a:endParaRPr/>
          </a:p>
          <a:p>
            <a:pPr>
              <a:lnSpc>
                <a:spcPct val="100000"/>
              </a:lnSpc>
              <a:buFont typeface="StarSymbol"/>
              <a:buAutoNum type="romanL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Orange</a:t>
            </a:r>
            <a:endParaRPr/>
          </a:p>
          <a:p>
            <a:pPr>
              <a:lnSpc>
                <a:spcPct val="100000"/>
              </a:lnSpc>
              <a:buFont typeface="StarSymbol"/>
              <a:buAutoNum type="romanLcPeriod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Grapefruit</a:t>
            </a:r>
            <a:endParaRPr/>
          </a:p>
        </p:txBody>
      </p:sp>
      <p:sp>
        <p:nvSpPr>
          <p:cNvPr id="459" name="Line 9"/>
          <p:cNvSpPr/>
          <p:nvPr/>
        </p:nvSpPr>
        <p:spPr>
          <a:xfrm flipH="1">
            <a:off x="914040" y="3859560"/>
            <a:ext cx="4465800" cy="1020600"/>
          </a:xfrm>
          <a:prstGeom prst="line">
            <a:avLst/>
          </a:prstGeom>
          <a:ln w="38160">
            <a:solidFill>
              <a:srgbClr val="daedf2"/>
            </a:solidFill>
            <a:round/>
            <a:tailEnd len="lg" type="stealth" w="lg"/>
          </a:ln>
        </p:spPr>
      </p:sp>
      <p:sp>
        <p:nvSpPr>
          <p:cNvPr id="460" name="CustomShape 10"/>
          <p:cNvSpPr/>
          <p:nvPr/>
        </p:nvSpPr>
        <p:spPr>
          <a:xfrm>
            <a:off x="347400" y="4000680"/>
            <a:ext cx="539280" cy="1333080"/>
          </a:xfrm>
          <a:prstGeom prst="ellipse">
            <a:avLst/>
          </a:prstGeom>
          <a:noFill/>
          <a:ln w="38160">
            <a:solidFill>
              <a:srgbClr val="daedf2"/>
            </a:solidFill>
            <a:round/>
          </a:ln>
        </p:spPr>
      </p:sp>
      <p:sp>
        <p:nvSpPr>
          <p:cNvPr id="461" name="Line 11"/>
          <p:cNvSpPr/>
          <p:nvPr/>
        </p:nvSpPr>
        <p:spPr>
          <a:xfrm flipH="1">
            <a:off x="1888920" y="3886200"/>
            <a:ext cx="3902040" cy="1519560"/>
          </a:xfrm>
          <a:prstGeom prst="line">
            <a:avLst/>
          </a:prstGeom>
          <a:ln w="38160">
            <a:solidFill>
              <a:srgbClr val="daedf2"/>
            </a:solidFill>
            <a:round/>
            <a:tailEnd len="lg" type="stealth" w="lg"/>
          </a:ln>
        </p:spPr>
      </p:sp>
      <p:sp>
        <p:nvSpPr>
          <p:cNvPr id="462" name="CustomShape 12"/>
          <p:cNvSpPr/>
          <p:nvPr/>
        </p:nvSpPr>
        <p:spPr>
          <a:xfrm>
            <a:off x="1408680" y="5294160"/>
            <a:ext cx="560520" cy="1371240"/>
          </a:xfrm>
          <a:prstGeom prst="ellipse">
            <a:avLst/>
          </a:prstGeom>
          <a:noFill/>
          <a:ln w="38160">
            <a:solidFill>
              <a:srgbClr val="daedf2"/>
            </a:solidFill>
            <a:round/>
          </a:ln>
        </p:spPr>
      </p:sp>
      <p:sp>
        <p:nvSpPr>
          <p:cNvPr id="463" name="Line 13"/>
          <p:cNvSpPr/>
          <p:nvPr/>
        </p:nvSpPr>
        <p:spPr>
          <a:xfrm flipH="1">
            <a:off x="3868560" y="3859560"/>
            <a:ext cx="2351160" cy="1184400"/>
          </a:xfrm>
          <a:prstGeom prst="line">
            <a:avLst/>
          </a:prstGeom>
          <a:ln w="38160">
            <a:solidFill>
              <a:srgbClr val="daedf2"/>
            </a:solidFill>
            <a:round/>
            <a:tailEnd len="lg" type="stealth" w="lg"/>
          </a:ln>
        </p:spPr>
      </p:sp>
      <p:sp>
        <p:nvSpPr>
          <p:cNvPr id="464" name="CustomShape 14"/>
          <p:cNvSpPr/>
          <p:nvPr/>
        </p:nvSpPr>
        <p:spPr>
          <a:xfrm>
            <a:off x="3394440" y="4942080"/>
            <a:ext cx="577440" cy="1275840"/>
          </a:xfrm>
          <a:prstGeom prst="ellipse">
            <a:avLst/>
          </a:prstGeom>
          <a:noFill/>
          <a:ln w="38160">
            <a:solidFill>
              <a:srgbClr val="daedf2"/>
            </a:solidFill>
            <a:round/>
          </a:ln>
        </p:spPr>
      </p:sp>
      <p:sp>
        <p:nvSpPr>
          <p:cNvPr id="465" name="Line 15"/>
          <p:cNvSpPr/>
          <p:nvPr/>
        </p:nvSpPr>
        <p:spPr>
          <a:xfrm flipH="1">
            <a:off x="5908320" y="3886200"/>
            <a:ext cx="797040" cy="1348920"/>
          </a:xfrm>
          <a:prstGeom prst="line">
            <a:avLst/>
          </a:prstGeom>
          <a:ln w="38160">
            <a:solidFill>
              <a:srgbClr val="daedf2"/>
            </a:solidFill>
            <a:round/>
            <a:tailEnd len="lg" type="stealth" w="lg"/>
          </a:ln>
        </p:spPr>
      </p:sp>
      <p:sp>
        <p:nvSpPr>
          <p:cNvPr id="466" name="CustomShape 16"/>
          <p:cNvSpPr/>
          <p:nvPr/>
        </p:nvSpPr>
        <p:spPr>
          <a:xfrm>
            <a:off x="5506560" y="5221440"/>
            <a:ext cx="639360" cy="1371240"/>
          </a:xfrm>
          <a:prstGeom prst="ellipse">
            <a:avLst/>
          </a:prstGeom>
          <a:noFill/>
          <a:ln w="38160">
            <a:solidFill>
              <a:srgbClr val="daedf2"/>
            </a:solidFill>
            <a:round/>
          </a:ln>
        </p:spPr>
      </p:sp>
      <p:sp>
        <p:nvSpPr>
          <p:cNvPr id="467" name="Line 17"/>
          <p:cNvSpPr/>
          <p:nvPr/>
        </p:nvSpPr>
        <p:spPr>
          <a:xfrm flipH="1">
            <a:off x="7219440" y="3912480"/>
            <a:ext cx="244440" cy="223560"/>
          </a:xfrm>
          <a:prstGeom prst="line">
            <a:avLst/>
          </a:prstGeom>
          <a:ln w="38160">
            <a:solidFill>
              <a:srgbClr val="daedf2"/>
            </a:solidFill>
            <a:round/>
            <a:tailEnd len="lg" type="stealth" w="lg"/>
          </a:ln>
        </p:spPr>
      </p:sp>
      <p:sp>
        <p:nvSpPr>
          <p:cNvPr id="468" name="CustomShape 18"/>
          <p:cNvSpPr/>
          <p:nvPr/>
        </p:nvSpPr>
        <p:spPr>
          <a:xfrm>
            <a:off x="6781680" y="4122720"/>
            <a:ext cx="612360" cy="1260000"/>
          </a:xfrm>
          <a:prstGeom prst="ellipse">
            <a:avLst/>
          </a:prstGeom>
          <a:noFill/>
          <a:ln w="38160">
            <a:solidFill>
              <a:srgbClr val="daedf2"/>
            </a:solidFill>
            <a:round/>
          </a:ln>
        </p:spPr>
      </p:sp>
      <p:sp>
        <p:nvSpPr>
          <p:cNvPr id="469" name="CustomShape 19"/>
          <p:cNvSpPr/>
          <p:nvPr/>
        </p:nvSpPr>
        <p:spPr>
          <a:xfrm>
            <a:off x="538200" y="1586520"/>
            <a:ext cx="8065800" cy="17661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&lt;ol type="1"&gt;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&lt;li&gt;Apple&lt;/li&gt;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&lt;li&gt;Orange&lt;/li&gt;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&lt;li&gt;Grapefruit&lt;/li&gt;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&lt;/ol&gt;</a:t>
            </a:r>
            <a:endParaRPr/>
          </a:p>
        </p:txBody>
      </p:sp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900">
                <a:solidFill>
                  <a:srgbClr val="ccff33"/>
                </a:solidFill>
                <a:latin typeface="Corbel"/>
              </a:rPr>
              <a:t>Unordered Lists: &lt;ul&gt; Tag</a:t>
            </a:r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228600" y="914400"/>
            <a:ext cx="8686440" cy="57909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27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Create an </a:t>
            </a:r>
            <a:r>
              <a:rPr b="1" lang="en-US" sz="3200">
                <a:solidFill>
                  <a:srgbClr val="daedf2"/>
                </a:solidFill>
                <a:latin typeface="Corbel"/>
              </a:rPr>
              <a:t>U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nordered </a:t>
            </a:r>
            <a:r>
              <a:rPr b="1" lang="en-US" sz="3200">
                <a:solidFill>
                  <a:srgbClr val="daedf2"/>
                </a:solidFill>
                <a:latin typeface="Corbel"/>
              </a:rPr>
              <a:t>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ist using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&lt;ul&gt;&lt;/ul&gt;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</a:t>
            </a:r>
            <a:endParaRPr/>
          </a:p>
          <a:p>
            <a:pPr>
              <a:lnSpc>
                <a:spcPts val="1270"/>
              </a:lnSpc>
            </a:pPr>
            <a:endParaRPr/>
          </a:p>
          <a:p>
            <a:pPr>
              <a:lnSpc>
                <a:spcPts val="1270"/>
              </a:lnSpc>
            </a:pPr>
            <a:endParaRPr/>
          </a:p>
          <a:p>
            <a:pPr>
              <a:lnSpc>
                <a:spcPts val="1270"/>
              </a:lnSpc>
            </a:pPr>
            <a:endParaRPr/>
          </a:p>
          <a:p>
            <a:pPr>
              <a:lnSpc>
                <a:spcPts val="127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Attribute values for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type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are:</a:t>
            </a:r>
            <a:endParaRPr/>
          </a:p>
          <a:p>
            <a:pPr lvl="1">
              <a:lnSpc>
                <a:spcPts val="127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nsolas"/>
              </a:rPr>
              <a:t>disc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circle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or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square</a:t>
            </a:r>
            <a:endParaRPr/>
          </a:p>
        </p:txBody>
      </p:sp>
      <p:sp>
        <p:nvSpPr>
          <p:cNvPr id="47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6C4333E-503E-4677-85A4-0C525BE0663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73" name="Line 4"/>
          <p:cNvSpPr/>
          <p:nvPr/>
        </p:nvSpPr>
        <p:spPr>
          <a:xfrm flipH="1">
            <a:off x="781920" y="4419360"/>
            <a:ext cx="380880" cy="457200"/>
          </a:xfrm>
          <a:prstGeom prst="line">
            <a:avLst/>
          </a:prstGeom>
          <a:ln w="38160">
            <a:solidFill>
              <a:srgbClr val="daedf2"/>
            </a:solidFill>
            <a:round/>
            <a:tailEnd len="lg" type="stealth" w="lg"/>
          </a:ln>
        </p:spPr>
      </p:sp>
      <p:sp>
        <p:nvSpPr>
          <p:cNvPr id="474" name="Line 5"/>
          <p:cNvSpPr/>
          <p:nvPr/>
        </p:nvSpPr>
        <p:spPr>
          <a:xfrm>
            <a:off x="4570920" y="4419360"/>
            <a:ext cx="1657080" cy="619560"/>
          </a:xfrm>
          <a:prstGeom prst="line">
            <a:avLst/>
          </a:prstGeom>
          <a:ln w="38160">
            <a:solidFill>
              <a:srgbClr val="daedf2"/>
            </a:solidFill>
            <a:round/>
            <a:tailEnd len="lg" type="stealth" w="lg"/>
          </a:ln>
        </p:spPr>
      </p:sp>
      <p:sp>
        <p:nvSpPr>
          <p:cNvPr id="475" name="Line 6"/>
          <p:cNvSpPr/>
          <p:nvPr/>
        </p:nvSpPr>
        <p:spPr>
          <a:xfrm>
            <a:off x="2666880" y="4419360"/>
            <a:ext cx="817920" cy="685800"/>
          </a:xfrm>
          <a:prstGeom prst="line">
            <a:avLst/>
          </a:prstGeom>
          <a:ln w="38160">
            <a:solidFill>
              <a:srgbClr val="daedf2"/>
            </a:solidFill>
            <a:round/>
            <a:tailEnd len="lg" type="stealth" w="lg"/>
          </a:ln>
        </p:spPr>
      </p:sp>
      <p:sp>
        <p:nvSpPr>
          <p:cNvPr id="476" name="CustomShape 7"/>
          <p:cNvSpPr/>
          <p:nvPr/>
        </p:nvSpPr>
        <p:spPr>
          <a:xfrm>
            <a:off x="563400" y="4876920"/>
            <a:ext cx="1676160" cy="14922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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  </a:t>
            </a:r>
            <a:r>
              <a:rPr b="1" lang="en-IN" sz="2400">
                <a:solidFill>
                  <a:srgbClr val="e0ffa3"/>
                </a:solidFill>
                <a:latin typeface="Corbel"/>
              </a:rPr>
              <a:t>Apple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  </a:t>
            </a:r>
            <a:r>
              <a:rPr b="1" lang="en-IN" sz="2400">
                <a:solidFill>
                  <a:srgbClr val="e0ffa3"/>
                </a:solidFill>
                <a:latin typeface="Corbel"/>
              </a:rPr>
              <a:t>Orange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  </a:t>
            </a:r>
            <a:r>
              <a:rPr b="1" lang="en-IN" sz="2400">
                <a:solidFill>
                  <a:srgbClr val="e0ffa3"/>
                </a:solidFill>
                <a:latin typeface="Corbel"/>
              </a:rPr>
              <a:t>Pear</a:t>
            </a:r>
            <a:endParaRPr/>
          </a:p>
        </p:txBody>
      </p:sp>
      <p:sp>
        <p:nvSpPr>
          <p:cNvPr id="477" name="CustomShape 8"/>
          <p:cNvSpPr/>
          <p:nvPr/>
        </p:nvSpPr>
        <p:spPr>
          <a:xfrm>
            <a:off x="3485160" y="4876920"/>
            <a:ext cx="1904760" cy="14922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StarSymbol"/>
              <a:buChar char="o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  </a:t>
            </a:r>
            <a:r>
              <a:rPr b="1" lang="en-IN" sz="2400">
                <a:solidFill>
                  <a:srgbClr val="e0ffa3"/>
                </a:solidFill>
                <a:latin typeface="Corbel"/>
              </a:rPr>
              <a:t>Apple</a:t>
            </a:r>
            <a:endParaRPr/>
          </a:p>
          <a:p>
            <a:pPr>
              <a:lnSpc>
                <a:spcPct val="100000"/>
              </a:lnSpc>
              <a:buFont typeface="StarSymbol"/>
              <a:buChar char="o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  </a:t>
            </a:r>
            <a:r>
              <a:rPr b="1" lang="en-IN" sz="2400">
                <a:solidFill>
                  <a:srgbClr val="e0ffa3"/>
                </a:solidFill>
                <a:latin typeface="Corbel"/>
              </a:rPr>
              <a:t>Orange</a:t>
            </a:r>
            <a:endParaRPr/>
          </a:p>
          <a:p>
            <a:pPr>
              <a:lnSpc>
                <a:spcPct val="100000"/>
              </a:lnSpc>
              <a:buFont typeface="StarSymbol"/>
              <a:buChar char="o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  </a:t>
            </a:r>
            <a:r>
              <a:rPr b="1" lang="en-IN" sz="2400">
                <a:solidFill>
                  <a:srgbClr val="e0ffa3"/>
                </a:solidFill>
                <a:latin typeface="Corbel"/>
              </a:rPr>
              <a:t>Pear</a:t>
            </a:r>
            <a:endParaRPr/>
          </a:p>
        </p:txBody>
      </p:sp>
      <p:sp>
        <p:nvSpPr>
          <p:cNvPr id="478" name="CustomShape 9"/>
          <p:cNvSpPr/>
          <p:nvPr/>
        </p:nvSpPr>
        <p:spPr>
          <a:xfrm>
            <a:off x="6227640" y="4944960"/>
            <a:ext cx="1904760" cy="149220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  </a:t>
            </a:r>
            <a:r>
              <a:rPr b="1" lang="en-IN" sz="2400">
                <a:solidFill>
                  <a:srgbClr val="e0ffa3"/>
                </a:solidFill>
                <a:latin typeface="Corbel"/>
              </a:rPr>
              <a:t>Apple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  </a:t>
            </a:r>
            <a:r>
              <a:rPr b="1" lang="en-IN" sz="2400">
                <a:solidFill>
                  <a:srgbClr val="e0ffa3"/>
                </a:solidFill>
                <a:latin typeface="Corbel"/>
              </a:rPr>
              <a:t>Orange</a:t>
            </a: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b="1" lang="en-IN" sz="2400">
                <a:solidFill>
                  <a:srgbClr val="e0ffa3"/>
                </a:solidFill>
                <a:latin typeface="Corbel"/>
              </a:rPr>
              <a:t>  </a:t>
            </a:r>
            <a:r>
              <a:rPr b="1" lang="en-IN" sz="2400">
                <a:solidFill>
                  <a:srgbClr val="e0ffa3"/>
                </a:solidFill>
                <a:latin typeface="Corbel"/>
              </a:rPr>
              <a:t>Pear</a:t>
            </a:r>
            <a:endParaRPr/>
          </a:p>
        </p:txBody>
      </p:sp>
      <p:sp>
        <p:nvSpPr>
          <p:cNvPr id="479" name="CustomShape 10"/>
          <p:cNvSpPr/>
          <p:nvPr/>
        </p:nvSpPr>
        <p:spPr>
          <a:xfrm>
            <a:off x="533520" y="4869000"/>
            <a:ext cx="358560" cy="1655280"/>
          </a:xfrm>
          <a:prstGeom prst="ellipse">
            <a:avLst/>
          </a:prstGeom>
          <a:noFill/>
          <a:ln w="38160">
            <a:solidFill>
              <a:srgbClr val="daedf2"/>
            </a:solidFill>
            <a:round/>
          </a:ln>
        </p:spPr>
      </p:sp>
      <p:sp>
        <p:nvSpPr>
          <p:cNvPr id="480" name="CustomShape 11"/>
          <p:cNvSpPr/>
          <p:nvPr/>
        </p:nvSpPr>
        <p:spPr>
          <a:xfrm>
            <a:off x="6172200" y="4869000"/>
            <a:ext cx="447480" cy="1676160"/>
          </a:xfrm>
          <a:prstGeom prst="ellipse">
            <a:avLst/>
          </a:prstGeom>
          <a:noFill/>
          <a:ln w="38160">
            <a:solidFill>
              <a:srgbClr val="daedf2"/>
            </a:solidFill>
            <a:round/>
          </a:ln>
        </p:spPr>
      </p:sp>
      <p:sp>
        <p:nvSpPr>
          <p:cNvPr id="481" name="CustomShape 12"/>
          <p:cNvSpPr/>
          <p:nvPr/>
        </p:nvSpPr>
        <p:spPr>
          <a:xfrm>
            <a:off x="3449160" y="4884120"/>
            <a:ext cx="431280" cy="1599840"/>
          </a:xfrm>
          <a:prstGeom prst="ellipse">
            <a:avLst/>
          </a:prstGeom>
          <a:noFill/>
          <a:ln w="38160">
            <a:solidFill>
              <a:srgbClr val="daedf2"/>
            </a:solidFill>
            <a:round/>
          </a:ln>
        </p:spPr>
      </p:sp>
      <p:sp>
        <p:nvSpPr>
          <p:cNvPr id="482" name="CustomShape 13"/>
          <p:cNvSpPr/>
          <p:nvPr/>
        </p:nvSpPr>
        <p:spPr>
          <a:xfrm>
            <a:off x="608040" y="1523880"/>
            <a:ext cx="7926120" cy="17661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&lt;ul type="disk"&gt;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&lt;li&gt;Apple&lt;/li&gt;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&lt;li&gt;Orange&lt;/li&gt;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&lt;li&gt;Grapefruit&lt;/li&gt;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&lt;/ul&gt;</a:t>
            </a:r>
            <a:endParaRPr/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What is a Web Page?</a:t>
            </a:r>
            <a:endParaRPr/>
          </a:p>
        </p:txBody>
      </p:sp>
      <p:sp>
        <p:nvSpPr>
          <p:cNvPr id="251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Web pages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are text files containing HTML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HTML</a:t>
            </a:r>
            <a:r>
              <a:rPr b="1" lang="en-US" sz="3200">
                <a:solidFill>
                  <a:srgbClr val="daedf2"/>
                </a:solidFill>
                <a:latin typeface="Corbel"/>
              </a:rPr>
              <a:t> 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– </a:t>
            </a:r>
            <a:r>
              <a:rPr b="1" lang="en-US" sz="3200" u="sng">
                <a:solidFill>
                  <a:srgbClr val="daedf2"/>
                </a:solidFill>
                <a:latin typeface="Consolas"/>
              </a:rPr>
              <a:t>H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yper </a:t>
            </a:r>
            <a:r>
              <a:rPr b="1" lang="en-US" sz="3200" u="sng">
                <a:solidFill>
                  <a:srgbClr val="daedf2"/>
                </a:solidFill>
                <a:latin typeface="Consolas"/>
              </a:rPr>
              <a:t>T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ext </a:t>
            </a:r>
            <a:r>
              <a:rPr b="1" lang="en-US" sz="3200" u="sng">
                <a:solidFill>
                  <a:srgbClr val="daedf2"/>
                </a:solidFill>
                <a:latin typeface="Consolas"/>
              </a:rPr>
              <a:t>M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arkup </a:t>
            </a:r>
            <a:r>
              <a:rPr b="1" lang="en-US" sz="3200" u="sng">
                <a:solidFill>
                  <a:srgbClr val="daedf2"/>
                </a:solidFill>
                <a:latin typeface="Consolas"/>
              </a:rPr>
              <a:t>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anguage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 notation for describing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rbel"/>
              </a:rPr>
              <a:t>document structure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(semantic markup)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daedf2"/>
                </a:solidFill>
                <a:latin typeface="Corbel"/>
              </a:rPr>
              <a:t>formatting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(presentation markup)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Looks (looked?) like: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A Microsoft Word document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markup tags provide information about the page content structure</a:t>
            </a:r>
            <a:endParaRPr/>
          </a:p>
        </p:txBody>
      </p:sp>
      <p:sp>
        <p:nvSpPr>
          <p:cNvPr id="25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7B72A4B-951F-45F1-8D78-C24CDD9AFED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Definition lists: &lt;dl&gt; tag</a:t>
            </a:r>
            <a:endParaRPr/>
          </a:p>
        </p:txBody>
      </p:sp>
      <p:sp>
        <p:nvSpPr>
          <p:cNvPr id="48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Create definition lists using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&lt;dl&gt;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Pairs of text and associated definition; text is in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&lt;dt&gt;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tag, definition in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&lt;dd&gt;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tag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Renders without bullets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Definition is indented</a:t>
            </a:r>
            <a:endParaRPr/>
          </a:p>
        </p:txBody>
      </p:sp>
      <p:sp>
        <p:nvSpPr>
          <p:cNvPr id="48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A73A51B-DB5C-4174-991D-880F0780565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86" name="CustomShape 4"/>
          <p:cNvSpPr/>
          <p:nvPr/>
        </p:nvSpPr>
        <p:spPr>
          <a:xfrm>
            <a:off x="755640" y="2895480"/>
            <a:ext cx="7703640" cy="23022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&lt;dl&gt;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&lt;dt&gt;HTML&lt;/dt&gt;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&lt;dd&gt;A markup language …&lt;/dd&gt;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&lt;dt&gt;CSS&lt;/dt&gt;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&lt;dd&gt;Language used to …&lt;/dd&gt;</a:t>
            </a:r>
            <a:endParaRPr/>
          </a:p>
          <a:p>
            <a:pPr>
              <a:lnSpc>
                <a:spcPct val="11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&lt;/dl&gt;</a:t>
            </a:r>
            <a:endParaRPr/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Lists – Example</a:t>
            </a:r>
            <a:endParaRPr/>
          </a:p>
        </p:txBody>
      </p:sp>
      <p:sp>
        <p:nvSpPr>
          <p:cNvPr id="488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8589912-4A66-4252-A320-EAD36CB4CB9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489" name="CustomShape 3"/>
          <p:cNvSpPr/>
          <p:nvPr/>
        </p:nvSpPr>
        <p:spPr>
          <a:xfrm>
            <a:off x="538200" y="990720"/>
            <a:ext cx="8065800" cy="49690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&lt;ol type="1"&gt;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&lt;li&gt;Apple&lt;/li&gt;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&lt;li&gt;Orange&lt;/li&gt;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&lt;li&gt;Grapefruit&lt;/li&gt;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&lt;/ol&gt;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&lt;ul type="disc"&gt;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&lt;li&gt;Apple&lt;/li&gt;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&lt;li&gt;Orange&lt;/li&gt;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&lt;li&gt;Grapefruit&lt;/li&gt;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&lt;/ul&gt;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&lt;dl&gt;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&lt;dt&gt;HTML&lt;/dt&gt;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&lt;dd&gt;A markup lang…&lt;/dd&gt;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&lt;/dl&gt;</a:t>
            </a:r>
            <a:endParaRPr/>
          </a:p>
        </p:txBody>
      </p:sp>
      <p:sp>
        <p:nvSpPr>
          <p:cNvPr id="490" name="CustomShape 4"/>
          <p:cNvSpPr/>
          <p:nvPr/>
        </p:nvSpPr>
        <p:spPr>
          <a:xfrm>
            <a:off x="6324480" y="971280"/>
            <a:ext cx="22381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800">
                <a:solidFill>
                  <a:srgbClr val="ebffd2"/>
                </a:solidFill>
                <a:latin typeface="Corbel"/>
              </a:rPr>
              <a:t>lists.html</a:t>
            </a:r>
            <a:endParaRPr/>
          </a:p>
        </p:txBody>
      </p:sp>
      <p:pic>
        <p:nvPicPr>
          <p:cNvPr id="49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53200" y="1600200"/>
            <a:ext cx="3333240" cy="479088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extShape 1"/>
          <p:cNvSpPr txBox="1"/>
          <p:nvPr/>
        </p:nvSpPr>
        <p:spPr>
          <a:xfrm>
            <a:off x="2411280" y="71280"/>
            <a:ext cx="6552720" cy="90936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Special Characters</a:t>
            </a:r>
            <a:endParaRPr/>
          </a:p>
        </p:txBody>
      </p:sp>
      <p:sp>
        <p:nvSpPr>
          <p:cNvPr id="493" name="CustomShape 2"/>
          <p:cNvSpPr/>
          <p:nvPr/>
        </p:nvSpPr>
        <p:spPr>
          <a:xfrm>
            <a:off x="6608160" y="5580360"/>
            <a:ext cx="177336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£</a:t>
            </a:r>
            <a:endParaRPr/>
          </a:p>
        </p:txBody>
      </p:sp>
      <p:sp>
        <p:nvSpPr>
          <p:cNvPr id="494" name="CustomShape 3"/>
          <p:cNvSpPr/>
          <p:nvPr/>
        </p:nvSpPr>
        <p:spPr>
          <a:xfrm>
            <a:off x="4537800" y="5580360"/>
            <a:ext cx="207000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&amp;pound;</a:t>
            </a:r>
            <a:endParaRPr/>
          </a:p>
        </p:txBody>
      </p:sp>
      <p:sp>
        <p:nvSpPr>
          <p:cNvPr id="495" name="CustomShape 4"/>
          <p:cNvSpPr/>
          <p:nvPr/>
        </p:nvSpPr>
        <p:spPr>
          <a:xfrm>
            <a:off x="685800" y="5580360"/>
            <a:ext cx="385164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British Pound</a:t>
            </a:r>
            <a:endParaRPr/>
          </a:p>
        </p:txBody>
      </p:sp>
      <p:sp>
        <p:nvSpPr>
          <p:cNvPr id="496" name="CustomShape 5"/>
          <p:cNvSpPr/>
          <p:nvPr/>
        </p:nvSpPr>
        <p:spPr>
          <a:xfrm>
            <a:off x="6608160" y="5169960"/>
            <a:ext cx="1773360" cy="4136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€</a:t>
            </a:r>
            <a:endParaRPr/>
          </a:p>
        </p:txBody>
      </p:sp>
      <p:sp>
        <p:nvSpPr>
          <p:cNvPr id="497" name="CustomShape 6"/>
          <p:cNvSpPr/>
          <p:nvPr/>
        </p:nvSpPr>
        <p:spPr>
          <a:xfrm>
            <a:off x="4537800" y="5169960"/>
            <a:ext cx="2070000" cy="4136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&amp;#8364;</a:t>
            </a:r>
            <a:endParaRPr/>
          </a:p>
        </p:txBody>
      </p:sp>
      <p:sp>
        <p:nvSpPr>
          <p:cNvPr id="498" name="CustomShape 7"/>
          <p:cNvSpPr/>
          <p:nvPr/>
        </p:nvSpPr>
        <p:spPr>
          <a:xfrm>
            <a:off x="685800" y="5169960"/>
            <a:ext cx="3851640" cy="4136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Euro</a:t>
            </a:r>
            <a:endParaRPr/>
          </a:p>
        </p:txBody>
      </p:sp>
      <p:sp>
        <p:nvSpPr>
          <p:cNvPr id="499" name="CustomShape 8"/>
          <p:cNvSpPr/>
          <p:nvPr/>
        </p:nvSpPr>
        <p:spPr>
          <a:xfrm>
            <a:off x="6608160" y="4759560"/>
            <a:ext cx="177336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"</a:t>
            </a:r>
            <a:endParaRPr/>
          </a:p>
        </p:txBody>
      </p:sp>
      <p:sp>
        <p:nvSpPr>
          <p:cNvPr id="500" name="CustomShape 9"/>
          <p:cNvSpPr/>
          <p:nvPr/>
        </p:nvSpPr>
        <p:spPr>
          <a:xfrm>
            <a:off x="4537800" y="4759560"/>
            <a:ext cx="207000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&amp;quot;</a:t>
            </a:r>
            <a:endParaRPr/>
          </a:p>
        </p:txBody>
      </p:sp>
      <p:sp>
        <p:nvSpPr>
          <p:cNvPr id="501" name="CustomShape 10"/>
          <p:cNvSpPr/>
          <p:nvPr/>
        </p:nvSpPr>
        <p:spPr>
          <a:xfrm>
            <a:off x="685800" y="4759560"/>
            <a:ext cx="385164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Quotation Mark</a:t>
            </a:r>
            <a:endParaRPr/>
          </a:p>
        </p:txBody>
      </p:sp>
      <p:sp>
        <p:nvSpPr>
          <p:cNvPr id="502" name="CustomShape 11"/>
          <p:cNvSpPr/>
          <p:nvPr/>
        </p:nvSpPr>
        <p:spPr>
          <a:xfrm>
            <a:off x="6608160" y="5990400"/>
            <a:ext cx="177336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¥</a:t>
            </a:r>
            <a:endParaRPr/>
          </a:p>
        </p:txBody>
      </p:sp>
      <p:sp>
        <p:nvSpPr>
          <p:cNvPr id="503" name="CustomShape 12"/>
          <p:cNvSpPr/>
          <p:nvPr/>
        </p:nvSpPr>
        <p:spPr>
          <a:xfrm>
            <a:off x="4537800" y="5990400"/>
            <a:ext cx="207000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&amp;yen;</a:t>
            </a:r>
            <a:endParaRPr/>
          </a:p>
        </p:txBody>
      </p:sp>
      <p:sp>
        <p:nvSpPr>
          <p:cNvPr id="504" name="CustomShape 13"/>
          <p:cNvSpPr/>
          <p:nvPr/>
        </p:nvSpPr>
        <p:spPr>
          <a:xfrm>
            <a:off x="685800" y="5990400"/>
            <a:ext cx="385164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Japanese Yen</a:t>
            </a:r>
            <a:endParaRPr/>
          </a:p>
        </p:txBody>
      </p:sp>
      <p:sp>
        <p:nvSpPr>
          <p:cNvPr id="505" name="CustomShape 14"/>
          <p:cNvSpPr/>
          <p:nvPr/>
        </p:nvSpPr>
        <p:spPr>
          <a:xfrm>
            <a:off x="6608160" y="4349160"/>
            <a:ext cx="177336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—</a:t>
            </a:r>
            <a:endParaRPr/>
          </a:p>
        </p:txBody>
      </p:sp>
      <p:sp>
        <p:nvSpPr>
          <p:cNvPr id="506" name="CustomShape 15"/>
          <p:cNvSpPr/>
          <p:nvPr/>
        </p:nvSpPr>
        <p:spPr>
          <a:xfrm>
            <a:off x="4537800" y="4349160"/>
            <a:ext cx="207000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&amp;mdash;</a:t>
            </a:r>
            <a:endParaRPr/>
          </a:p>
        </p:txBody>
      </p:sp>
      <p:sp>
        <p:nvSpPr>
          <p:cNvPr id="507" name="CustomShape 16"/>
          <p:cNvSpPr/>
          <p:nvPr/>
        </p:nvSpPr>
        <p:spPr>
          <a:xfrm>
            <a:off x="685800" y="4349160"/>
            <a:ext cx="385164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Em Dash</a:t>
            </a:r>
            <a:endParaRPr/>
          </a:p>
        </p:txBody>
      </p:sp>
      <p:sp>
        <p:nvSpPr>
          <p:cNvPr id="508" name="CustomShape 17"/>
          <p:cNvSpPr/>
          <p:nvPr/>
        </p:nvSpPr>
        <p:spPr>
          <a:xfrm>
            <a:off x="6608160" y="3939120"/>
            <a:ext cx="1773360" cy="410040"/>
          </a:xfrm>
          <a:prstGeom prst="rect">
            <a:avLst/>
          </a:prstGeom>
          <a:noFill/>
          <a:ln w="28440">
            <a:noFill/>
          </a:ln>
        </p:spPr>
      </p:sp>
      <p:sp>
        <p:nvSpPr>
          <p:cNvPr id="509" name="CustomShape 18"/>
          <p:cNvSpPr/>
          <p:nvPr/>
        </p:nvSpPr>
        <p:spPr>
          <a:xfrm>
            <a:off x="4537800" y="3939120"/>
            <a:ext cx="207000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&amp;nbsp;</a:t>
            </a:r>
            <a:endParaRPr/>
          </a:p>
        </p:txBody>
      </p:sp>
      <p:sp>
        <p:nvSpPr>
          <p:cNvPr id="510" name="CustomShape 19"/>
          <p:cNvSpPr/>
          <p:nvPr/>
        </p:nvSpPr>
        <p:spPr>
          <a:xfrm>
            <a:off x="685800" y="3939120"/>
            <a:ext cx="385164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Non-breaking Space</a:t>
            </a:r>
            <a:endParaRPr/>
          </a:p>
        </p:txBody>
      </p:sp>
      <p:sp>
        <p:nvSpPr>
          <p:cNvPr id="511" name="CustomShape 20"/>
          <p:cNvSpPr/>
          <p:nvPr/>
        </p:nvSpPr>
        <p:spPr>
          <a:xfrm>
            <a:off x="6608160" y="3528720"/>
            <a:ext cx="1773360" cy="4136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&amp;</a:t>
            </a:r>
            <a:endParaRPr/>
          </a:p>
        </p:txBody>
      </p:sp>
      <p:sp>
        <p:nvSpPr>
          <p:cNvPr id="512" name="CustomShape 21"/>
          <p:cNvSpPr/>
          <p:nvPr/>
        </p:nvSpPr>
        <p:spPr>
          <a:xfrm>
            <a:off x="4537800" y="3528720"/>
            <a:ext cx="2070000" cy="4136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&amp;amp;</a:t>
            </a:r>
            <a:endParaRPr/>
          </a:p>
        </p:txBody>
      </p:sp>
      <p:sp>
        <p:nvSpPr>
          <p:cNvPr id="513" name="CustomShape 22"/>
          <p:cNvSpPr/>
          <p:nvPr/>
        </p:nvSpPr>
        <p:spPr>
          <a:xfrm>
            <a:off x="685800" y="3528720"/>
            <a:ext cx="3851640" cy="4136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Ampersand</a:t>
            </a:r>
            <a:endParaRPr/>
          </a:p>
        </p:txBody>
      </p:sp>
      <p:sp>
        <p:nvSpPr>
          <p:cNvPr id="514" name="CustomShape 23"/>
          <p:cNvSpPr/>
          <p:nvPr/>
        </p:nvSpPr>
        <p:spPr>
          <a:xfrm>
            <a:off x="6608160" y="3118320"/>
            <a:ext cx="177336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&gt;</a:t>
            </a:r>
            <a:endParaRPr/>
          </a:p>
        </p:txBody>
      </p:sp>
      <p:sp>
        <p:nvSpPr>
          <p:cNvPr id="515" name="CustomShape 24"/>
          <p:cNvSpPr/>
          <p:nvPr/>
        </p:nvSpPr>
        <p:spPr>
          <a:xfrm>
            <a:off x="4537800" y="3118320"/>
            <a:ext cx="207000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&amp;gt;</a:t>
            </a:r>
            <a:endParaRPr/>
          </a:p>
        </p:txBody>
      </p:sp>
      <p:sp>
        <p:nvSpPr>
          <p:cNvPr id="516" name="CustomShape 25"/>
          <p:cNvSpPr/>
          <p:nvPr/>
        </p:nvSpPr>
        <p:spPr>
          <a:xfrm>
            <a:off x="685800" y="3118320"/>
            <a:ext cx="385164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Greater Than</a:t>
            </a:r>
            <a:endParaRPr/>
          </a:p>
        </p:txBody>
      </p:sp>
      <p:sp>
        <p:nvSpPr>
          <p:cNvPr id="517" name="CustomShape 26"/>
          <p:cNvSpPr/>
          <p:nvPr/>
        </p:nvSpPr>
        <p:spPr>
          <a:xfrm>
            <a:off x="6608160" y="2707920"/>
            <a:ext cx="177336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&lt;</a:t>
            </a:r>
            <a:endParaRPr/>
          </a:p>
        </p:txBody>
      </p:sp>
      <p:sp>
        <p:nvSpPr>
          <p:cNvPr id="518" name="CustomShape 27"/>
          <p:cNvSpPr/>
          <p:nvPr/>
        </p:nvSpPr>
        <p:spPr>
          <a:xfrm>
            <a:off x="4537800" y="2707920"/>
            <a:ext cx="207000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&amp;lt;</a:t>
            </a:r>
            <a:endParaRPr/>
          </a:p>
        </p:txBody>
      </p:sp>
      <p:sp>
        <p:nvSpPr>
          <p:cNvPr id="519" name="CustomShape 28"/>
          <p:cNvSpPr/>
          <p:nvPr/>
        </p:nvSpPr>
        <p:spPr>
          <a:xfrm>
            <a:off x="685800" y="2707920"/>
            <a:ext cx="385164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Less Than</a:t>
            </a:r>
            <a:endParaRPr/>
          </a:p>
        </p:txBody>
      </p:sp>
      <p:sp>
        <p:nvSpPr>
          <p:cNvPr id="520" name="CustomShape 29"/>
          <p:cNvSpPr/>
          <p:nvPr/>
        </p:nvSpPr>
        <p:spPr>
          <a:xfrm>
            <a:off x="6608160" y="2297880"/>
            <a:ext cx="177336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™</a:t>
            </a:r>
            <a:endParaRPr/>
          </a:p>
        </p:txBody>
      </p:sp>
      <p:sp>
        <p:nvSpPr>
          <p:cNvPr id="521" name="CustomShape 30"/>
          <p:cNvSpPr/>
          <p:nvPr/>
        </p:nvSpPr>
        <p:spPr>
          <a:xfrm>
            <a:off x="4537800" y="2297880"/>
            <a:ext cx="207000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&amp;trade;</a:t>
            </a:r>
            <a:endParaRPr/>
          </a:p>
        </p:txBody>
      </p:sp>
      <p:sp>
        <p:nvSpPr>
          <p:cNvPr id="522" name="CustomShape 31"/>
          <p:cNvSpPr/>
          <p:nvPr/>
        </p:nvSpPr>
        <p:spPr>
          <a:xfrm>
            <a:off x="685800" y="2297880"/>
            <a:ext cx="385164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Trademark Sign</a:t>
            </a:r>
            <a:endParaRPr/>
          </a:p>
        </p:txBody>
      </p:sp>
      <p:sp>
        <p:nvSpPr>
          <p:cNvPr id="523" name="CustomShape 32"/>
          <p:cNvSpPr/>
          <p:nvPr/>
        </p:nvSpPr>
        <p:spPr>
          <a:xfrm>
            <a:off x="6608160" y="1887480"/>
            <a:ext cx="1773360" cy="4136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®</a:t>
            </a:r>
            <a:endParaRPr/>
          </a:p>
        </p:txBody>
      </p:sp>
      <p:sp>
        <p:nvSpPr>
          <p:cNvPr id="524" name="CustomShape 33"/>
          <p:cNvSpPr/>
          <p:nvPr/>
        </p:nvSpPr>
        <p:spPr>
          <a:xfrm>
            <a:off x="4537800" y="1887480"/>
            <a:ext cx="2070000" cy="4136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&amp;reg;</a:t>
            </a:r>
            <a:endParaRPr/>
          </a:p>
        </p:txBody>
      </p:sp>
      <p:sp>
        <p:nvSpPr>
          <p:cNvPr id="525" name="CustomShape 34"/>
          <p:cNvSpPr/>
          <p:nvPr/>
        </p:nvSpPr>
        <p:spPr>
          <a:xfrm>
            <a:off x="685800" y="1887480"/>
            <a:ext cx="3851640" cy="4136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Registered Trademark Sign</a:t>
            </a:r>
            <a:endParaRPr/>
          </a:p>
        </p:txBody>
      </p:sp>
      <p:sp>
        <p:nvSpPr>
          <p:cNvPr id="526" name="CustomShape 35"/>
          <p:cNvSpPr/>
          <p:nvPr/>
        </p:nvSpPr>
        <p:spPr>
          <a:xfrm>
            <a:off x="6608160" y="1477080"/>
            <a:ext cx="177336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200">
                <a:solidFill>
                  <a:srgbClr val="daedf2"/>
                </a:solidFill>
                <a:latin typeface="Consolas"/>
              </a:rPr>
              <a:t>©</a:t>
            </a:r>
            <a:endParaRPr/>
          </a:p>
        </p:txBody>
      </p:sp>
      <p:sp>
        <p:nvSpPr>
          <p:cNvPr id="527" name="CustomShape 36"/>
          <p:cNvSpPr/>
          <p:nvPr/>
        </p:nvSpPr>
        <p:spPr>
          <a:xfrm>
            <a:off x="4537800" y="1477080"/>
            <a:ext cx="207000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daedf2"/>
                </a:solidFill>
                <a:latin typeface="Consolas"/>
              </a:rPr>
              <a:t>&amp;copy;</a:t>
            </a:r>
            <a:endParaRPr/>
          </a:p>
        </p:txBody>
      </p:sp>
      <p:sp>
        <p:nvSpPr>
          <p:cNvPr id="528" name="CustomShape 37"/>
          <p:cNvSpPr/>
          <p:nvPr/>
        </p:nvSpPr>
        <p:spPr>
          <a:xfrm>
            <a:off x="685800" y="1477080"/>
            <a:ext cx="3851640" cy="410040"/>
          </a:xfrm>
          <a:prstGeom prst="rect">
            <a:avLst/>
          </a:prstGeom>
          <a:noFill/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000">
                <a:solidFill>
                  <a:srgbClr val="ebffc2"/>
                </a:solidFill>
                <a:latin typeface="Corbel"/>
              </a:rPr>
              <a:t>Copyright Sign</a:t>
            </a:r>
            <a:endParaRPr/>
          </a:p>
        </p:txBody>
      </p:sp>
      <p:sp>
        <p:nvSpPr>
          <p:cNvPr id="529" name="CustomShape 38"/>
          <p:cNvSpPr/>
          <p:nvPr/>
        </p:nvSpPr>
        <p:spPr>
          <a:xfrm>
            <a:off x="6608160" y="1066680"/>
            <a:ext cx="1773360" cy="410040"/>
          </a:xfrm>
          <a:prstGeom prst="rect">
            <a:avLst/>
          </a:prstGeom>
          <a:solidFill>
            <a:srgbClr val="337d8f"/>
          </a:solidFill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Symbol</a:t>
            </a:r>
            <a:endParaRPr/>
          </a:p>
        </p:txBody>
      </p:sp>
      <p:sp>
        <p:nvSpPr>
          <p:cNvPr id="530" name="CustomShape 39"/>
          <p:cNvSpPr/>
          <p:nvPr/>
        </p:nvSpPr>
        <p:spPr>
          <a:xfrm>
            <a:off x="4537800" y="1066680"/>
            <a:ext cx="2070000" cy="410040"/>
          </a:xfrm>
          <a:prstGeom prst="rect">
            <a:avLst/>
          </a:prstGeom>
          <a:solidFill>
            <a:srgbClr val="337d8f"/>
          </a:solidFill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HTML Entity</a:t>
            </a:r>
            <a:endParaRPr/>
          </a:p>
        </p:txBody>
      </p:sp>
      <p:sp>
        <p:nvSpPr>
          <p:cNvPr id="531" name="CustomShape 40"/>
          <p:cNvSpPr/>
          <p:nvPr/>
        </p:nvSpPr>
        <p:spPr>
          <a:xfrm>
            <a:off x="685800" y="1066680"/>
            <a:ext cx="3851640" cy="410040"/>
          </a:xfrm>
          <a:prstGeom prst="rect">
            <a:avLst/>
          </a:prstGeom>
          <a:solidFill>
            <a:srgbClr val="337d8f"/>
          </a:solidFill>
          <a:ln w="28440">
            <a:noFill/>
          </a:ln>
        </p:spPr>
        <p:txBody>
          <a:bodyPr lIns="90000" rIns="90000" tIns="45000" bIns="45000" anchor="ctr"/>
          <a:p>
            <a:pPr algn="ctr">
              <a:lnSpc>
                <a:spcPct val="95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Symbol Name</a:t>
            </a:r>
            <a:endParaRPr/>
          </a:p>
        </p:txBody>
      </p:sp>
      <p:sp>
        <p:nvSpPr>
          <p:cNvPr id="532" name="Line 41"/>
          <p:cNvSpPr/>
          <p:nvPr/>
        </p:nvSpPr>
        <p:spPr>
          <a:xfrm>
            <a:off x="685800" y="1066680"/>
            <a:ext cx="7696080" cy="0"/>
          </a:xfrm>
          <a:prstGeom prst="line">
            <a:avLst/>
          </a:prstGeom>
          <a:ln w="25560">
            <a:solidFill>
              <a:srgbClr val="daedf2"/>
            </a:solidFill>
            <a:round/>
          </a:ln>
        </p:spPr>
      </p:sp>
      <p:sp>
        <p:nvSpPr>
          <p:cNvPr id="533" name="Line 42"/>
          <p:cNvSpPr/>
          <p:nvPr/>
        </p:nvSpPr>
        <p:spPr>
          <a:xfrm>
            <a:off x="685800" y="6400800"/>
            <a:ext cx="7696080" cy="0"/>
          </a:xfrm>
          <a:prstGeom prst="line">
            <a:avLst/>
          </a:prstGeom>
          <a:ln w="25560">
            <a:solidFill>
              <a:srgbClr val="daedf2"/>
            </a:solidFill>
            <a:round/>
          </a:ln>
        </p:spPr>
      </p:sp>
      <p:sp>
        <p:nvSpPr>
          <p:cNvPr id="534" name="Line 43"/>
          <p:cNvSpPr/>
          <p:nvPr/>
        </p:nvSpPr>
        <p:spPr>
          <a:xfrm>
            <a:off x="685800" y="1066680"/>
            <a:ext cx="0" cy="5334120"/>
          </a:xfrm>
          <a:prstGeom prst="line">
            <a:avLst/>
          </a:prstGeom>
          <a:ln w="25560">
            <a:solidFill>
              <a:srgbClr val="daedf2"/>
            </a:solidFill>
            <a:round/>
          </a:ln>
        </p:spPr>
      </p:sp>
      <p:sp>
        <p:nvSpPr>
          <p:cNvPr id="535" name="Line 44"/>
          <p:cNvSpPr/>
          <p:nvPr/>
        </p:nvSpPr>
        <p:spPr>
          <a:xfrm>
            <a:off x="8381880" y="1066680"/>
            <a:ext cx="0" cy="5334120"/>
          </a:xfrm>
          <a:prstGeom prst="line">
            <a:avLst/>
          </a:prstGeom>
          <a:ln w="25560">
            <a:solidFill>
              <a:srgbClr val="daedf2"/>
            </a:solidFill>
            <a:round/>
          </a:ln>
        </p:spPr>
      </p:sp>
      <p:sp>
        <p:nvSpPr>
          <p:cNvPr id="536" name="Line 45"/>
          <p:cNvSpPr/>
          <p:nvPr/>
        </p:nvSpPr>
        <p:spPr>
          <a:xfrm>
            <a:off x="4537800" y="1066680"/>
            <a:ext cx="0" cy="533412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37" name="Line 46"/>
          <p:cNvSpPr/>
          <p:nvPr/>
        </p:nvSpPr>
        <p:spPr>
          <a:xfrm>
            <a:off x="6608160" y="1066680"/>
            <a:ext cx="0" cy="533412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38" name="Line 47"/>
          <p:cNvSpPr/>
          <p:nvPr/>
        </p:nvSpPr>
        <p:spPr>
          <a:xfrm>
            <a:off x="685800" y="147708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39" name="Line 48"/>
          <p:cNvSpPr/>
          <p:nvPr/>
        </p:nvSpPr>
        <p:spPr>
          <a:xfrm>
            <a:off x="685800" y="188712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0" name="Line 49"/>
          <p:cNvSpPr/>
          <p:nvPr/>
        </p:nvSpPr>
        <p:spPr>
          <a:xfrm>
            <a:off x="685800" y="229752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1" name="Line 50"/>
          <p:cNvSpPr/>
          <p:nvPr/>
        </p:nvSpPr>
        <p:spPr>
          <a:xfrm>
            <a:off x="685800" y="270792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2" name="Line 51"/>
          <p:cNvSpPr/>
          <p:nvPr/>
        </p:nvSpPr>
        <p:spPr>
          <a:xfrm>
            <a:off x="685800" y="311832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3" name="Line 52"/>
          <p:cNvSpPr/>
          <p:nvPr/>
        </p:nvSpPr>
        <p:spPr>
          <a:xfrm>
            <a:off x="685800" y="352836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4" name="Line 53"/>
          <p:cNvSpPr/>
          <p:nvPr/>
        </p:nvSpPr>
        <p:spPr>
          <a:xfrm>
            <a:off x="685800" y="393876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5" name="Line 54"/>
          <p:cNvSpPr/>
          <p:nvPr/>
        </p:nvSpPr>
        <p:spPr>
          <a:xfrm>
            <a:off x="685800" y="434916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6" name="Line 55"/>
          <p:cNvSpPr/>
          <p:nvPr/>
        </p:nvSpPr>
        <p:spPr>
          <a:xfrm>
            <a:off x="685800" y="475956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7" name="Line 56"/>
          <p:cNvSpPr/>
          <p:nvPr/>
        </p:nvSpPr>
        <p:spPr>
          <a:xfrm>
            <a:off x="685800" y="516960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8" name="Line 57"/>
          <p:cNvSpPr/>
          <p:nvPr/>
        </p:nvSpPr>
        <p:spPr>
          <a:xfrm>
            <a:off x="685800" y="558000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49" name="Line 58"/>
          <p:cNvSpPr/>
          <p:nvPr/>
        </p:nvSpPr>
        <p:spPr>
          <a:xfrm>
            <a:off x="685800" y="5990400"/>
            <a:ext cx="7696080" cy="0"/>
          </a:xfrm>
          <a:prstGeom prst="line">
            <a:avLst/>
          </a:prstGeom>
          <a:ln w="12600">
            <a:solidFill>
              <a:srgbClr val="daedf2"/>
            </a:solidFill>
            <a:round/>
          </a:ln>
        </p:spPr>
      </p:sp>
      <p:sp>
        <p:nvSpPr>
          <p:cNvPr id="550" name="CustomShape 59"/>
          <p:cNvSpPr/>
          <p:nvPr/>
        </p:nvSpPr>
        <p:spPr>
          <a:xfrm>
            <a:off x="8610480" y="6553080"/>
            <a:ext cx="456840" cy="228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33D91D9A-52A6-4A50-899F-6D791B34354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Special Characters – Example</a:t>
            </a:r>
            <a:endParaRPr/>
          </a:p>
        </p:txBody>
      </p:sp>
      <p:sp>
        <p:nvSpPr>
          <p:cNvPr id="552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E40C5F2-95E7-43EF-BA21-2AB5B2F7A9A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553" name="CustomShape 3"/>
          <p:cNvSpPr/>
          <p:nvPr/>
        </p:nvSpPr>
        <p:spPr>
          <a:xfrm>
            <a:off x="608040" y="1153800"/>
            <a:ext cx="7926120" cy="31068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&lt;p&gt;[&amp;gt;&amp;gt;&amp;nbsp;&amp;nbsp;Welcome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&amp;nbsp;&amp;nbsp;&amp;lt;&amp;lt;]&lt;/p&gt;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&lt;p&gt;&amp;#9658;I have following cards: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A&amp;#9827;, K&amp;#9830; and 9&amp;#9829;.&lt;/p&gt;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&lt;p&gt;&amp;#9658;I prefer hard rock &amp;#9835;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music &amp;#9835;&lt;/p&gt;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&lt;p&gt;&amp;copy; 2006 by Svetlin Nakov &amp;amp; his team&lt;/p&gt;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&lt;p&gt;Telerik Academy™&lt;/p&gt;</a:t>
            </a:r>
            <a:endParaRPr/>
          </a:p>
        </p:txBody>
      </p:sp>
      <p:sp>
        <p:nvSpPr>
          <p:cNvPr id="554" name="CustomShape 4"/>
          <p:cNvSpPr/>
          <p:nvPr/>
        </p:nvSpPr>
        <p:spPr>
          <a:xfrm>
            <a:off x="5153040" y="1066680"/>
            <a:ext cx="33811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special-chars.html</a:t>
            </a:r>
            <a:endParaRPr/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Special Chars – Example (2)</a:t>
            </a:r>
            <a:endParaRPr/>
          </a:p>
        </p:txBody>
      </p:sp>
      <p:sp>
        <p:nvSpPr>
          <p:cNvPr id="556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1BC92F9-7468-458A-AF56-2E5DA1EF382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557" name="CustomShape 3"/>
          <p:cNvSpPr/>
          <p:nvPr/>
        </p:nvSpPr>
        <p:spPr>
          <a:xfrm>
            <a:off x="608040" y="1153800"/>
            <a:ext cx="7926120" cy="31068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&lt;p&gt;[&amp;gt;&amp;gt;&amp;nbsp;&amp;nbsp;Welcome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&amp;nbsp;&amp;nbsp;&amp;lt;&amp;lt;]&lt;/p&gt;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&lt;p&gt;&amp;#9658;I have following cards: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A&amp;#9827;, K&amp;#9830; and 9&amp;#9829;.&lt;/p&gt;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&lt;p&gt;&amp;#9658;I prefer hard rock &amp;#9835;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music &amp;#9835;&lt;/p&gt;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&lt;p&gt;&amp;copy; 2006 by Svetlin Nakov &amp;amp; his team&lt;/p&gt;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&lt;p&gt;Telerik Academy™&lt;/p&gt;</a:t>
            </a:r>
            <a:endParaRPr/>
          </a:p>
        </p:txBody>
      </p:sp>
      <p:sp>
        <p:nvSpPr>
          <p:cNvPr id="558" name="CustomShape 4"/>
          <p:cNvSpPr/>
          <p:nvPr/>
        </p:nvSpPr>
        <p:spPr>
          <a:xfrm>
            <a:off x="5153040" y="1066680"/>
            <a:ext cx="33811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special-chars.html</a:t>
            </a:r>
            <a:endParaRPr/>
          </a:p>
        </p:txBody>
      </p:sp>
      <p:pic>
        <p:nvPicPr>
          <p:cNvPr id="55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67680" y="1828800"/>
            <a:ext cx="6500880" cy="43430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457200" y="4495680"/>
            <a:ext cx="8229240" cy="144756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Using </a:t>
            </a:r>
            <a:r>
              <a:rPr b="1" lang="en-US" sz="5000">
                <a:solidFill>
                  <a:srgbClr val="ccff33"/>
                </a:solidFill>
                <a:latin typeface="Consolas"/>
              </a:rPr>
              <a:t>&lt;DIV&gt;</a:t>
            </a:r>
            <a:r>
              <a:rPr b="1" lang="en-US" sz="5000">
                <a:solidFill>
                  <a:srgbClr val="ccff33"/>
                </a:solidFill>
                <a:latin typeface="Corbel"/>
              </a:rPr>
              <a:t> and </a:t>
            </a:r>
            <a:r>
              <a:rPr b="1" lang="en-US" sz="5000">
                <a:solidFill>
                  <a:srgbClr val="ccff33"/>
                </a:solidFill>
                <a:latin typeface="Consolas"/>
              </a:rPr>
              <a:t>&lt;SPAN&gt;</a:t>
            </a:r>
            <a:r>
              <a:rPr b="1" lang="en-US" sz="5000">
                <a:solidFill>
                  <a:srgbClr val="ccff33"/>
                </a:solidFill>
                <a:latin typeface="Corbel"/>
              </a:rPr>
              <a:t> Block and Inline Elements</a:t>
            </a:r>
            <a:endParaRPr/>
          </a:p>
        </p:txBody>
      </p:sp>
      <p:pic>
        <p:nvPicPr>
          <p:cNvPr id="561" name="Picture 2" descr=""/>
          <p:cNvPicPr/>
          <p:nvPr/>
        </p:nvPicPr>
        <p:blipFill>
          <a:blip r:embed="rId1"/>
          <a:stretch>
            <a:fillRect/>
          </a:stretch>
        </p:blipFill>
        <p:spPr>
          <a:xfrm rot="21308400">
            <a:off x="4773600" y="1210680"/>
            <a:ext cx="3657240" cy="2585160"/>
          </a:xfrm>
          <a:prstGeom prst="rect">
            <a:avLst/>
          </a:prstGeom>
          <a:ln>
            <a:noFill/>
          </a:ln>
        </p:spPr>
      </p:pic>
      <p:pic>
        <p:nvPicPr>
          <p:cNvPr id="562" name="Picture 2" descr=""/>
          <p:cNvPicPr/>
          <p:nvPr/>
        </p:nvPicPr>
        <p:blipFill>
          <a:blip r:embed="rId2"/>
          <a:stretch>
            <a:fillRect/>
          </a:stretch>
        </p:blipFill>
        <p:spPr>
          <a:xfrm rot="248400">
            <a:off x="699480" y="1212480"/>
            <a:ext cx="3532680" cy="2625120"/>
          </a:xfrm>
          <a:prstGeom prst="rect">
            <a:avLst/>
          </a:prstGeom>
          <a:ln>
            <a:noFill/>
          </a:ln>
        </p:spPr>
      </p:pic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Block and Inline Elements</a:t>
            </a:r>
            <a:endParaRPr/>
          </a:p>
        </p:txBody>
      </p:sp>
      <p:sp>
        <p:nvSpPr>
          <p:cNvPr id="56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Block elements 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add a line break before and after them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&lt;div&gt;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is a block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Other block elements are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&lt;table&gt;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&lt;hr&gt;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, headings, lists,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&lt;p&gt;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and etc.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Inline elements 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don’t break the text before and after them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&lt;span&gt;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is an inline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Most HTML elements are inline, e.g.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&lt;a&gt;</a:t>
            </a:r>
            <a:endParaRPr/>
          </a:p>
        </p:txBody>
      </p:sp>
      <p:sp>
        <p:nvSpPr>
          <p:cNvPr id="56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716E6A6-42B9-4768-BB12-8A5DF46F15AD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&lt;div&gt; Tag</a:t>
            </a:r>
            <a:endParaRPr/>
          </a:p>
        </p:txBody>
      </p:sp>
      <p:sp>
        <p:nvSpPr>
          <p:cNvPr id="56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nsolas"/>
              </a:rPr>
              <a:t>&lt;div&gt;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creates logical divisions within a page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Block style element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Used with CSS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Example:</a:t>
            </a:r>
            <a:endParaRPr/>
          </a:p>
        </p:txBody>
      </p:sp>
      <p:sp>
        <p:nvSpPr>
          <p:cNvPr id="56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903CA6B-98F9-4EA8-BCB4-189683723A5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569" name="CustomShape 4"/>
          <p:cNvSpPr/>
          <p:nvPr/>
        </p:nvSpPr>
        <p:spPr>
          <a:xfrm>
            <a:off x="612720" y="4800600"/>
            <a:ext cx="7846560" cy="1583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&lt;div style="font-size:24px; color:red"&gt;DIV example&lt;/div&gt;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&lt;p&gt;This one is &lt;span style="color:red; font-weight:bold"&gt;only a test&lt;/span&gt;.&lt;/p&gt;</a:t>
            </a:r>
            <a:endParaRPr/>
          </a:p>
        </p:txBody>
      </p:sp>
      <p:pic>
        <p:nvPicPr>
          <p:cNvPr id="570" name="Picture 6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12720" y="1882800"/>
            <a:ext cx="4250880" cy="2625480"/>
          </a:xfrm>
          <a:prstGeom prst="rect">
            <a:avLst/>
          </a:prstGeom>
          <a:ln w="9360">
            <a:noFill/>
          </a:ln>
        </p:spPr>
      </p:pic>
      <p:sp>
        <p:nvSpPr>
          <p:cNvPr id="571" name="CustomShape 5"/>
          <p:cNvSpPr/>
          <p:nvPr/>
        </p:nvSpPr>
        <p:spPr>
          <a:xfrm>
            <a:off x="581040" y="4191120"/>
            <a:ext cx="33811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div-and-span.html</a:t>
            </a:r>
            <a:endParaRPr/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&lt;span&gt; Tag</a:t>
            </a:r>
            <a:endParaRPr/>
          </a:p>
        </p:txBody>
      </p:sp>
      <p:sp>
        <p:nvSpPr>
          <p:cNvPr id="573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Inline style element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Useful for modifying a specific portion of text 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Don't create a separate area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	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	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	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(paragraph) in the document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Very useful with CSS</a:t>
            </a:r>
            <a:endParaRPr/>
          </a:p>
        </p:txBody>
      </p:sp>
      <p:sp>
        <p:nvSpPr>
          <p:cNvPr id="57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FDEEA40-95D8-4675-AE0D-63500DADC79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575" name="CustomShape 4"/>
          <p:cNvSpPr/>
          <p:nvPr/>
        </p:nvSpPr>
        <p:spPr>
          <a:xfrm>
            <a:off x="466560" y="4800240"/>
            <a:ext cx="8208720" cy="1583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&lt;p&gt;This one is &lt;span style="color:red; font-weight:bold"&gt;only a test&lt;/span&gt;.&lt;/p&gt;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&lt;p&gt;This one is another &lt;span style="font-size:32px; font-weight:bold"&gt;TEST&lt;/span&gt;.&lt;/p&gt;</a:t>
            </a:r>
            <a:endParaRPr/>
          </a:p>
        </p:txBody>
      </p:sp>
      <p:pic>
        <p:nvPicPr>
          <p:cNvPr id="576" name="Picture 8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80760" y="2362320"/>
            <a:ext cx="2620800" cy="2383200"/>
          </a:xfrm>
          <a:prstGeom prst="rect">
            <a:avLst/>
          </a:prstGeom>
          <a:ln>
            <a:noFill/>
          </a:ln>
        </p:spPr>
      </p:pic>
      <p:sp>
        <p:nvSpPr>
          <p:cNvPr id="577" name="CustomShape 5"/>
          <p:cNvSpPr/>
          <p:nvPr/>
        </p:nvSpPr>
        <p:spPr>
          <a:xfrm>
            <a:off x="380880" y="4191120"/>
            <a:ext cx="33811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span.html</a:t>
            </a:r>
            <a:endParaRPr/>
          </a:p>
        </p:txBody>
      </p:sp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extShape 1"/>
          <p:cNvSpPr txBox="1"/>
          <p:nvPr/>
        </p:nvSpPr>
        <p:spPr>
          <a:xfrm>
            <a:off x="3124080" y="3429000"/>
            <a:ext cx="4876560" cy="6854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HTML Tables</a:t>
            </a:r>
            <a:endParaRPr/>
          </a:p>
        </p:txBody>
      </p:sp>
      <p:pic>
        <p:nvPicPr>
          <p:cNvPr id="57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52480" y="1143000"/>
            <a:ext cx="5537880" cy="1184040"/>
          </a:xfrm>
          <a:prstGeom prst="rect">
            <a:avLst/>
          </a:prstGeom>
          <a:ln>
            <a:noFill/>
          </a:ln>
        </p:spPr>
      </p:pic>
      <p:pic>
        <p:nvPicPr>
          <p:cNvPr id="580" name="Picture 4" descr=""/>
          <p:cNvPicPr/>
          <p:nvPr/>
        </p:nvPicPr>
        <p:blipFill>
          <a:blip r:embed="rId2"/>
          <a:stretch>
            <a:fillRect/>
          </a:stretch>
        </p:blipFill>
        <p:spPr>
          <a:xfrm rot="20445000">
            <a:off x="737280" y="2865600"/>
            <a:ext cx="2167560" cy="3381120"/>
          </a:xfrm>
          <a:prstGeom prst="rect">
            <a:avLst/>
          </a:prstGeom>
          <a:ln>
            <a:noFill/>
          </a:ln>
        </p:spPr>
      </p:pic>
      <p:pic>
        <p:nvPicPr>
          <p:cNvPr id="581" name="Picture 2" descr=""/>
          <p:cNvPicPr/>
          <p:nvPr/>
        </p:nvPicPr>
        <p:blipFill>
          <a:blip r:embed="rId3"/>
          <a:stretch>
            <a:fillRect/>
          </a:stretch>
        </p:blipFill>
        <p:spPr>
          <a:xfrm rot="21406800">
            <a:off x="5216040" y="4907880"/>
            <a:ext cx="3200040" cy="133056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Creating HTML Pages</a:t>
            </a:r>
            <a:endParaRPr/>
          </a:p>
        </p:txBody>
      </p:sp>
      <p:sp>
        <p:nvSpPr>
          <p:cNvPr id="254" name="TextShape 2"/>
          <p:cNvSpPr txBox="1"/>
          <p:nvPr/>
        </p:nvSpPr>
        <p:spPr>
          <a:xfrm>
            <a:off x="228600" y="99072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5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An HTML file must have an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.htm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or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.html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file extension</a:t>
            </a:r>
            <a:endParaRPr/>
          </a:p>
          <a:p>
            <a:pPr>
              <a:lnSpc>
                <a:spcPct val="95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HTML files can be created with text editors:</a:t>
            </a:r>
            <a:endParaRPr/>
          </a:p>
          <a:p>
            <a:pPr lvl="1">
              <a:lnSpc>
                <a:spcPct val="95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NotePad, NotePad ++, PSPad</a:t>
            </a:r>
            <a:endParaRPr/>
          </a:p>
          <a:p>
            <a:pPr>
              <a:lnSpc>
                <a:spcPct val="95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Or HTML editors (WYSIWYG Editors):</a:t>
            </a:r>
            <a:endParaRPr/>
          </a:p>
          <a:p>
            <a:pPr lvl="1">
              <a:lnSpc>
                <a:spcPct val="95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Microsoft FrontPage</a:t>
            </a:r>
            <a:endParaRPr/>
          </a:p>
          <a:p>
            <a:pPr lvl="1">
              <a:lnSpc>
                <a:spcPct val="95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Macromedia Dreamweaver</a:t>
            </a:r>
            <a:endParaRPr/>
          </a:p>
          <a:p>
            <a:pPr lvl="1">
              <a:lnSpc>
                <a:spcPct val="95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Netscape Composer</a:t>
            </a:r>
            <a:endParaRPr/>
          </a:p>
          <a:p>
            <a:pPr lvl="1">
              <a:lnSpc>
                <a:spcPct val="95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Microsoft Word</a:t>
            </a:r>
            <a:endParaRPr/>
          </a:p>
          <a:p>
            <a:pPr lvl="1">
              <a:lnSpc>
                <a:spcPct val="95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Visual Studio</a:t>
            </a:r>
            <a:endParaRPr/>
          </a:p>
        </p:txBody>
      </p:sp>
      <p:sp>
        <p:nvSpPr>
          <p:cNvPr id="25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25AFCD73-3B87-42C4-9D59-8357DEB5DD5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Tables</a:t>
            </a:r>
            <a:endParaRPr/>
          </a:p>
        </p:txBody>
      </p:sp>
      <p:sp>
        <p:nvSpPr>
          <p:cNvPr id="583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41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Tables represent tabular data</a:t>
            </a:r>
            <a:endParaRPr/>
          </a:p>
          <a:p>
            <a:pPr lvl="1">
              <a:lnSpc>
                <a:spcPts val="1411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 table consists of one or several rows</a:t>
            </a:r>
            <a:endParaRPr/>
          </a:p>
          <a:p>
            <a:pPr lvl="1">
              <a:lnSpc>
                <a:spcPts val="1411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Each row has one or more columns</a:t>
            </a:r>
            <a:endParaRPr/>
          </a:p>
          <a:p>
            <a:pPr>
              <a:lnSpc>
                <a:spcPts val="141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Tables comprised of several core tags: 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&lt;table&gt;&lt;/table&gt;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begin / end the table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
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&lt;tr&gt;&lt;/tr&gt;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create a table row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
</a:t>
            </a:r>
            <a:r>
              <a:rPr b="1" lang="en-US" sz="3200">
                <a:solidFill>
                  <a:srgbClr val="daedf2"/>
                </a:solidFill>
                <a:latin typeface="Consolas"/>
              </a:rPr>
              <a:t>&lt;td&gt;&lt;/td&gt;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: create tabular data (cell)</a:t>
            </a:r>
            <a:endParaRPr/>
          </a:p>
          <a:p>
            <a:pPr>
              <a:lnSpc>
                <a:spcPts val="141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Tables should not be used for layout. Use CSS floats and positioning styles instead</a:t>
            </a:r>
            <a:endParaRPr/>
          </a:p>
        </p:txBody>
      </p:sp>
      <p:sp>
        <p:nvSpPr>
          <p:cNvPr id="58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68B877E-E5C1-438F-AB00-39F72635775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Tables (2)</a:t>
            </a:r>
            <a:endParaRPr/>
          </a:p>
        </p:txBody>
      </p:sp>
      <p:sp>
        <p:nvSpPr>
          <p:cNvPr id="58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Start and end of a table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Start and end of a row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Start and end of a cell in a row</a:t>
            </a:r>
            <a:endParaRPr/>
          </a:p>
        </p:txBody>
      </p:sp>
      <p:sp>
        <p:nvSpPr>
          <p:cNvPr id="58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7E671D3-3BA2-4F0A-9D39-EDBF0FAAFBE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588" name="CustomShape 4"/>
          <p:cNvSpPr/>
          <p:nvPr/>
        </p:nvSpPr>
        <p:spPr>
          <a:xfrm>
            <a:off x="755640" y="1905120"/>
            <a:ext cx="7625880" cy="456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&lt;table&gt; ... &lt;/table&gt;</a:t>
            </a:r>
            <a:endParaRPr/>
          </a:p>
        </p:txBody>
      </p:sp>
      <p:sp>
        <p:nvSpPr>
          <p:cNvPr id="589" name="CustomShape 5"/>
          <p:cNvSpPr/>
          <p:nvPr/>
        </p:nvSpPr>
        <p:spPr>
          <a:xfrm>
            <a:off x="755640" y="3500280"/>
            <a:ext cx="7625880" cy="456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&lt;tr&gt; ... &lt;/tr&gt;</a:t>
            </a:r>
            <a:endParaRPr/>
          </a:p>
        </p:txBody>
      </p:sp>
      <p:sp>
        <p:nvSpPr>
          <p:cNvPr id="590" name="CustomShape 6"/>
          <p:cNvSpPr/>
          <p:nvPr/>
        </p:nvSpPr>
        <p:spPr>
          <a:xfrm>
            <a:off x="755640" y="5100840"/>
            <a:ext cx="7625880" cy="456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&lt;td&gt; ... &lt;/td&gt;</a:t>
            </a:r>
            <a:endParaRPr/>
          </a:p>
        </p:txBody>
      </p:sp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Simple HTML Tables – Example</a:t>
            </a:r>
            <a:endParaRPr/>
          </a:p>
        </p:txBody>
      </p:sp>
      <p:sp>
        <p:nvSpPr>
          <p:cNvPr id="592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4719E66-D92E-4DD6-9CFB-1AFF02E829C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593" name="CustomShape 3"/>
          <p:cNvSpPr/>
          <p:nvPr/>
        </p:nvSpPr>
        <p:spPr>
          <a:xfrm>
            <a:off x="608040" y="1230120"/>
            <a:ext cx="7926120" cy="51177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&lt;table cellspacing="0" cellpadding="5"&gt;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&lt;td&gt;&lt;img src="ppt.gif"&gt;&lt;/td&gt;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&lt;td&gt;&lt;a href="lecture1.ppt"&gt;Lecture 1&lt;/a&gt;&lt;/td&gt;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&lt;td&gt;&lt;img src="ppt.gif"&gt;&lt;/td&gt;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&lt;td&gt;&lt;a href="lecture2.ppt"&gt;Lecture 2&lt;/a&gt;&lt;/td&gt;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&lt;td&gt;&lt;img src="zip.gif"&gt;&lt;/td&gt;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&lt;td&gt;&lt;a href="lecture2-demos.zip"&gt;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Lecture 2 - Demos&lt;/a&gt;&lt;/td&gt;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</p:txBody>
      </p:sp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CustomShape 1"/>
          <p:cNvSpPr/>
          <p:nvPr/>
        </p:nvSpPr>
        <p:spPr>
          <a:xfrm>
            <a:off x="608040" y="1230120"/>
            <a:ext cx="7926120" cy="51177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&lt;table cellspacing="0" cellpadding="5"&gt;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&lt;td&gt;&lt;img src="ppt.gif"&gt;&lt;/td&gt;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&lt;td&gt;&lt;a href="lecture1.ppt"&gt;Lecture 1&lt;/a&gt;&lt;/td&gt;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&lt;td&gt;&lt;img src="ppt.gif"&gt;&lt;/td&gt;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&lt;td&gt;&lt;a href="lecture2.ppt"&gt;Lecture 2&lt;/a&gt;&lt;/td&gt;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&lt;td&gt;&lt;img src="zip.gif"&gt;&lt;/td&gt;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&lt;td&gt;&lt;a href="lecture2-demos.zip"&gt;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Lecture 2 - Demos&lt;/a&gt;&lt;/td&gt;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&lt;/tr&gt;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</p:txBody>
      </p:sp>
      <p:sp>
        <p:nvSpPr>
          <p:cNvPr id="595" name="TextShape 2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ccff33"/>
                </a:solidFill>
                <a:latin typeface="Corbel"/>
              </a:rPr>
              <a:t>Simple HTML Tables – Example (2)</a:t>
            </a:r>
            <a:endParaRPr/>
          </a:p>
        </p:txBody>
      </p:sp>
      <p:sp>
        <p:nvSpPr>
          <p:cNvPr id="59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265C499-53E0-448F-8ECA-1BA7A2E3FE7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597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0" y="3914640"/>
            <a:ext cx="2800080" cy="225720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Complete HTML Tables</a:t>
            </a:r>
            <a:endParaRPr/>
          </a:p>
        </p:txBody>
      </p:sp>
      <p:sp>
        <p:nvSpPr>
          <p:cNvPr id="599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Table rows split into three semantic sections: header, body and footer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&lt;thead&gt;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denotes table header and contains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&lt;th&gt;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elements, instead of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&lt;td&gt;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elements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&lt;tbody&gt;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denotes collection of table rows that contain the very data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&lt;tfoot&gt;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denotes table footer but comes BEFORE the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&lt;tbody&gt;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tag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nsolas"/>
              </a:rPr>
              <a:t>&lt;colgroup&gt;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and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&lt;col&gt;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define columns (most often used to set column widths)</a:t>
            </a:r>
            <a:endParaRPr/>
          </a:p>
        </p:txBody>
      </p:sp>
      <p:sp>
        <p:nvSpPr>
          <p:cNvPr id="60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FE80BC8-C292-4EF3-AAB6-CDACB30A0EB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Complete HTML Table: Example</a:t>
            </a:r>
            <a:endParaRPr/>
          </a:p>
        </p:txBody>
      </p:sp>
      <p:sp>
        <p:nvSpPr>
          <p:cNvPr id="60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 </a:t>
            </a:r>
            <a:endParaRPr/>
          </a:p>
        </p:txBody>
      </p:sp>
      <p:sp>
        <p:nvSpPr>
          <p:cNvPr id="60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CBAE73B-F231-4AC7-A4EF-79BF73BBF1A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604" name="CustomShape 4"/>
          <p:cNvSpPr/>
          <p:nvPr/>
        </p:nvSpPr>
        <p:spPr>
          <a:xfrm>
            <a:off x="611280" y="1066680"/>
            <a:ext cx="7846560" cy="54255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&lt;table&gt;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&lt;colgroup&gt;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&lt;col style="width:100px" /&gt;&lt;col /&gt;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&lt;/colgroup&gt;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&lt;thead&gt;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&lt;tr&gt;&lt;th&gt;Column 1&lt;/th&gt;&lt;th&gt;Column 2&lt;/th&gt;&lt;/tr&gt;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&lt;/thead&gt;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&lt;tfoot&gt;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&lt;tr&gt;&lt;td&gt;Footer 1&lt;/td&gt;&lt;td&gt;Footer 2&lt;/td&gt;&lt;/tr&gt;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&lt;/tfoot&gt;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&lt;tbody&gt;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&lt;tr&gt;&lt;td&gt;Cell 1.1&lt;/td&gt;&lt;td&gt;Cell 1.2&lt;/td&gt;&lt;/tr&gt;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&lt;tr&gt;&lt;td&gt;Cell 2.1&lt;/td&gt;&lt;td&gt;Cell 2.2&lt;/td&gt;&lt;/tr&gt;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&lt;/tbody&gt;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</p:txBody>
      </p:sp>
      <p:sp>
        <p:nvSpPr>
          <p:cNvPr id="605" name="CustomShape 5"/>
          <p:cNvSpPr/>
          <p:nvPr/>
        </p:nvSpPr>
        <p:spPr>
          <a:xfrm>
            <a:off x="2819520" y="2291760"/>
            <a:ext cx="2514240" cy="572400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header</a:t>
            </a:r>
            <a:endParaRPr/>
          </a:p>
        </p:txBody>
      </p:sp>
      <p:sp>
        <p:nvSpPr>
          <p:cNvPr id="606" name="CustomShape 6"/>
          <p:cNvSpPr/>
          <p:nvPr/>
        </p:nvSpPr>
        <p:spPr>
          <a:xfrm>
            <a:off x="2514600" y="3358440"/>
            <a:ext cx="2209320" cy="572400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footer</a:t>
            </a:r>
            <a:endParaRPr/>
          </a:p>
        </p:txBody>
      </p:sp>
      <p:sp>
        <p:nvSpPr>
          <p:cNvPr id="607" name="CustomShape 7"/>
          <p:cNvSpPr/>
          <p:nvPr/>
        </p:nvSpPr>
        <p:spPr>
          <a:xfrm>
            <a:off x="3581280" y="4425120"/>
            <a:ext cx="4419360" cy="572400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Last comes the body (data)</a:t>
            </a:r>
            <a:endParaRPr/>
          </a:p>
        </p:txBody>
      </p:sp>
      <p:sp>
        <p:nvSpPr>
          <p:cNvPr id="608" name="CustomShape 8"/>
          <p:cNvSpPr/>
          <p:nvPr/>
        </p:nvSpPr>
        <p:spPr>
          <a:xfrm>
            <a:off x="6934320" y="2209680"/>
            <a:ext cx="990360" cy="572400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th</a:t>
            </a:r>
            <a:endParaRPr/>
          </a:p>
        </p:txBody>
      </p:sp>
      <p:sp>
        <p:nvSpPr>
          <p:cNvPr id="609" name="CustomShape 9"/>
          <p:cNvSpPr/>
          <p:nvPr/>
        </p:nvSpPr>
        <p:spPr>
          <a:xfrm>
            <a:off x="3352680" y="1224720"/>
            <a:ext cx="2514240" cy="572400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columns</a:t>
            </a:r>
            <a:endParaRPr/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611280" y="1219320"/>
            <a:ext cx="7846560" cy="54255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&lt;table&gt;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&lt;colgroup&gt;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&lt;col style="width:200px" /&gt;&lt;col /&gt;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&lt;/colgroup&gt;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&lt;thead&gt;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&lt;tr&gt;&lt;th&gt;Column 1&lt;/th&gt;&lt;th&gt;Column 2&lt;/th&gt;&lt;/tr&gt;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&lt;/thead&gt;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&lt;tfoot&gt;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&lt;tr&gt;&lt;td&gt;Footer 1&lt;/td&gt;&lt;td&gt;Footer 2&lt;/td&gt;&lt;/tr&gt;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&lt;/tfoot&gt;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&lt;tbody&gt;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&lt;tr&gt;&lt;td&gt;Cell 1.1&lt;/td&gt;&lt;td&gt;Cell 1.2&lt;/td&gt;&lt;/tr&gt;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&lt;tr&gt;&lt;td&gt;Cell 2.1&lt;/td&gt;&lt;td&gt;Cell 2.2&lt;/td&gt;&lt;/tr&gt;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&lt;/tbody&gt;</a:t>
            </a:r>
            <a:endParaRPr/>
          </a:p>
          <a:p>
            <a:pPr>
              <a:lnSpc>
                <a:spcPts val="988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</p:txBody>
      </p:sp>
      <p:sp>
        <p:nvSpPr>
          <p:cNvPr id="611" name="TextShape 2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Complete HTML Table:</a:t>
            </a:r>
            <a:r>
              <a:rPr b="1" lang="en-US" sz="38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3800">
                <a:solidFill>
                  <a:srgbClr val="ccff33"/>
                </a:solidFill>
                <a:latin typeface="Corbel"/>
              </a:rPr>
              <a:t>Example (2)</a:t>
            </a:r>
            <a:endParaRPr/>
          </a:p>
        </p:txBody>
      </p:sp>
      <p:sp>
        <p:nvSpPr>
          <p:cNvPr id="612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203AE92-A76E-41FA-A234-3B063425CF8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613" name="CustomShape 4"/>
          <p:cNvSpPr/>
          <p:nvPr/>
        </p:nvSpPr>
        <p:spPr>
          <a:xfrm>
            <a:off x="5105520" y="1130760"/>
            <a:ext cx="33811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table-full.html</a:t>
            </a:r>
            <a:endParaRPr/>
          </a:p>
        </p:txBody>
      </p:sp>
      <p:sp>
        <p:nvSpPr>
          <p:cNvPr id="614" name="CustomShape 5"/>
          <p:cNvSpPr/>
          <p:nvPr/>
        </p:nvSpPr>
        <p:spPr>
          <a:xfrm>
            <a:off x="2514600" y="5029200"/>
            <a:ext cx="4038120" cy="1518120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Although the footer is before the data in the code, it is displayed last</a:t>
            </a:r>
            <a:endParaRPr/>
          </a:p>
        </p:txBody>
      </p:sp>
      <p:pic>
        <p:nvPicPr>
          <p:cNvPr id="615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0" y="1752480"/>
            <a:ext cx="5304960" cy="2428560"/>
          </a:xfrm>
          <a:prstGeom prst="rect">
            <a:avLst/>
          </a:prstGeom>
          <a:ln w="9360">
            <a:noFill/>
          </a:ln>
        </p:spPr>
      </p:pic>
      <p:sp>
        <p:nvSpPr>
          <p:cNvPr id="616" name="CustomShape 6"/>
          <p:cNvSpPr/>
          <p:nvPr/>
        </p:nvSpPr>
        <p:spPr>
          <a:xfrm>
            <a:off x="1752480" y="685800"/>
            <a:ext cx="4038120" cy="1045080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By default, header text is bold and centered.</a:t>
            </a:r>
            <a:endParaRPr/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Nested Tables</a:t>
            </a:r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324000" y="990720"/>
            <a:ext cx="8496000" cy="53287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Table data “cells” (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&lt;td&gt;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) can contain nested tables (tables within tables):</a:t>
            </a:r>
            <a:endParaRPr/>
          </a:p>
        </p:txBody>
      </p:sp>
      <p:sp>
        <p:nvSpPr>
          <p:cNvPr id="619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BFD76AD-2E59-4DCB-B172-AF7789151C1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620" name="CustomShape 4"/>
          <p:cNvSpPr/>
          <p:nvPr/>
        </p:nvSpPr>
        <p:spPr>
          <a:xfrm>
            <a:off x="539640" y="2057400"/>
            <a:ext cx="7992720" cy="44467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&lt;table&gt;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&lt;td&gt;Contact:&lt;/td&gt;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&lt;table&gt;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&lt;td&gt;First Name&lt;/td&gt;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&lt;td&gt;Last Name&lt;/td&gt;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&lt;/tr&gt;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&lt;/td&gt;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&lt;/tr&gt;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</p:txBody>
      </p:sp>
      <p:sp>
        <p:nvSpPr>
          <p:cNvPr id="621" name="CustomShape 5"/>
          <p:cNvSpPr/>
          <p:nvPr/>
        </p:nvSpPr>
        <p:spPr>
          <a:xfrm>
            <a:off x="5153040" y="1968840"/>
            <a:ext cx="338112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nested-tables.html</a:t>
            </a:r>
            <a:endParaRPr/>
          </a:p>
        </p:txBody>
      </p:sp>
      <p:pic>
        <p:nvPicPr>
          <p:cNvPr id="622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10280" y="3905280"/>
            <a:ext cx="3095280" cy="234288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ustomShape 1"/>
          <p:cNvSpPr/>
          <p:nvPr/>
        </p:nvSpPr>
        <p:spPr>
          <a:xfrm>
            <a:off x="4343400" y="1981080"/>
            <a:ext cx="4266720" cy="441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IN" sz="3200">
                <a:solidFill>
                  <a:srgbClr val="daedf2"/>
                </a:solidFill>
                <a:latin typeface="Consolas"/>
              </a:rPr>
              <a:t>cellpadding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IN" sz="3000">
                <a:solidFill>
                  <a:srgbClr val="ebffd2"/>
                </a:solidFill>
                <a:latin typeface="Corbel"/>
              </a:rPr>
              <a:t>Defines the empty space around the cell content</a:t>
            </a:r>
            <a:endParaRPr/>
          </a:p>
        </p:txBody>
      </p:sp>
      <p:sp>
        <p:nvSpPr>
          <p:cNvPr id="624" name="CustomShape 2"/>
          <p:cNvSpPr/>
          <p:nvPr/>
        </p:nvSpPr>
        <p:spPr>
          <a:xfrm>
            <a:off x="457200" y="1981080"/>
            <a:ext cx="3352320" cy="4571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IN" sz="3200">
                <a:solidFill>
                  <a:srgbClr val="daedf2"/>
                </a:solidFill>
                <a:latin typeface="Consolas"/>
              </a:rPr>
              <a:t>cellspacing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IN" sz="3000">
                <a:solidFill>
                  <a:srgbClr val="ebffd2"/>
                </a:solidFill>
                <a:latin typeface="Corbel"/>
              </a:rPr>
              <a:t>Defines the empty space between cells</a:t>
            </a:r>
            <a:endParaRPr/>
          </a:p>
        </p:txBody>
      </p:sp>
      <p:sp>
        <p:nvSpPr>
          <p:cNvPr id="625" name="TextShape 3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800">
                <a:solidFill>
                  <a:srgbClr val="ccff33"/>
                </a:solidFill>
                <a:latin typeface="Corbel"/>
              </a:rPr>
              <a:t>Cell Spacing and Padding</a:t>
            </a:r>
            <a:endParaRPr/>
          </a:p>
        </p:txBody>
      </p:sp>
      <p:sp>
        <p:nvSpPr>
          <p:cNvPr id="626" name="TextShape 4"/>
          <p:cNvSpPr txBox="1"/>
          <p:nvPr/>
        </p:nvSpPr>
        <p:spPr>
          <a:xfrm>
            <a:off x="228600" y="1066680"/>
            <a:ext cx="8686440" cy="5331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Tables have two important attributes:</a:t>
            </a:r>
            <a:endParaRPr/>
          </a:p>
        </p:txBody>
      </p:sp>
      <p:sp>
        <p:nvSpPr>
          <p:cNvPr id="627" name="TextShape 5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70601D32-7B88-44C2-8E18-818A4DF52519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628" name="CustomShape 6"/>
          <p:cNvSpPr/>
          <p:nvPr/>
        </p:nvSpPr>
        <p:spPr>
          <a:xfrm>
            <a:off x="969840" y="3056040"/>
            <a:ext cx="791640" cy="431280"/>
          </a:xfrm>
          <a:prstGeom prst="rect">
            <a:avLst/>
          </a:prstGeom>
          <a:solidFill>
            <a:srgbClr val="337d8f"/>
          </a:solidFill>
          <a:ln w="9360">
            <a:solidFill>
              <a:srgbClr val="daedf2"/>
            </a:solidFill>
            <a:miter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</a:t>
            </a:r>
            <a:endParaRPr/>
          </a:p>
        </p:txBody>
      </p:sp>
      <p:sp>
        <p:nvSpPr>
          <p:cNvPr id="629" name="CustomShape 7"/>
          <p:cNvSpPr/>
          <p:nvPr/>
        </p:nvSpPr>
        <p:spPr>
          <a:xfrm>
            <a:off x="2411280" y="3056040"/>
            <a:ext cx="791640" cy="431280"/>
          </a:xfrm>
          <a:prstGeom prst="rect">
            <a:avLst/>
          </a:prstGeom>
          <a:solidFill>
            <a:srgbClr val="337d8f"/>
          </a:solidFill>
          <a:ln w="9360">
            <a:solidFill>
              <a:srgbClr val="daedf2"/>
            </a:solidFill>
            <a:miter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</a:t>
            </a:r>
            <a:endParaRPr/>
          </a:p>
        </p:txBody>
      </p:sp>
      <p:sp>
        <p:nvSpPr>
          <p:cNvPr id="630" name="CustomShape 8"/>
          <p:cNvSpPr/>
          <p:nvPr/>
        </p:nvSpPr>
        <p:spPr>
          <a:xfrm>
            <a:off x="969840" y="4064040"/>
            <a:ext cx="791640" cy="431280"/>
          </a:xfrm>
          <a:prstGeom prst="rect">
            <a:avLst/>
          </a:prstGeom>
          <a:solidFill>
            <a:srgbClr val="337d8f"/>
          </a:solidFill>
          <a:ln w="9360">
            <a:solidFill>
              <a:srgbClr val="daedf2"/>
            </a:solidFill>
            <a:miter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</a:t>
            </a:r>
            <a:endParaRPr/>
          </a:p>
        </p:txBody>
      </p:sp>
      <p:sp>
        <p:nvSpPr>
          <p:cNvPr id="631" name="CustomShape 9"/>
          <p:cNvSpPr/>
          <p:nvPr/>
        </p:nvSpPr>
        <p:spPr>
          <a:xfrm>
            <a:off x="2411280" y="4064040"/>
            <a:ext cx="791640" cy="431280"/>
          </a:xfrm>
          <a:prstGeom prst="rect">
            <a:avLst/>
          </a:prstGeom>
          <a:solidFill>
            <a:srgbClr val="337d8f"/>
          </a:solidFill>
          <a:ln w="9360">
            <a:solidFill>
              <a:srgbClr val="daedf2"/>
            </a:solidFill>
            <a:miter/>
          </a:ln>
        </p:spPr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</a:t>
            </a:r>
            <a:endParaRPr/>
          </a:p>
        </p:txBody>
      </p:sp>
      <p:sp>
        <p:nvSpPr>
          <p:cNvPr id="632" name="Line 10"/>
          <p:cNvSpPr/>
          <p:nvPr/>
        </p:nvSpPr>
        <p:spPr>
          <a:xfrm>
            <a:off x="1760400" y="3271680"/>
            <a:ext cx="65088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33" name="Line 11"/>
          <p:cNvSpPr/>
          <p:nvPr/>
        </p:nvSpPr>
        <p:spPr>
          <a:xfrm>
            <a:off x="2796840" y="3474720"/>
            <a:ext cx="0" cy="58896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34" name="Line 12"/>
          <p:cNvSpPr/>
          <p:nvPr/>
        </p:nvSpPr>
        <p:spPr>
          <a:xfrm>
            <a:off x="1761840" y="4279680"/>
            <a:ext cx="65088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35" name="Line 13"/>
          <p:cNvSpPr/>
          <p:nvPr/>
        </p:nvSpPr>
        <p:spPr>
          <a:xfrm>
            <a:off x="1366560" y="3474720"/>
            <a:ext cx="0" cy="58896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36" name="CustomShape 14"/>
          <p:cNvSpPr/>
          <p:nvPr/>
        </p:nvSpPr>
        <p:spPr>
          <a:xfrm>
            <a:off x="5244840" y="2823480"/>
            <a:ext cx="1164600" cy="942480"/>
          </a:xfrm>
          <a:prstGeom prst="rect">
            <a:avLst/>
          </a:prstGeom>
          <a:solidFill>
            <a:srgbClr val="337d8f"/>
          </a:solidFill>
          <a:ln w="9360">
            <a:solidFill>
              <a:srgbClr val="daedf2"/>
            </a:solidFill>
            <a:miter/>
          </a:ln>
        </p:spPr>
        <p:txBody>
          <a:bodyPr wrap="none" lIns="360000" rIns="360000" tIns="288000" bIns="28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</a:t>
            </a:r>
            <a:endParaRPr/>
          </a:p>
        </p:txBody>
      </p:sp>
      <p:sp>
        <p:nvSpPr>
          <p:cNvPr id="637" name="Line 15"/>
          <p:cNvSpPr/>
          <p:nvPr/>
        </p:nvSpPr>
        <p:spPr>
          <a:xfrm>
            <a:off x="5817960" y="3404880"/>
            <a:ext cx="0" cy="32724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38" name="Line 16"/>
          <p:cNvSpPr/>
          <p:nvPr/>
        </p:nvSpPr>
        <p:spPr>
          <a:xfrm>
            <a:off x="5224320" y="3313080"/>
            <a:ext cx="35064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39" name="Line 17"/>
          <p:cNvSpPr/>
          <p:nvPr/>
        </p:nvSpPr>
        <p:spPr>
          <a:xfrm>
            <a:off x="6080040" y="3308040"/>
            <a:ext cx="35064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40" name="Line 18"/>
          <p:cNvSpPr/>
          <p:nvPr/>
        </p:nvSpPr>
        <p:spPr>
          <a:xfrm>
            <a:off x="5817960" y="2866680"/>
            <a:ext cx="0" cy="32724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41" name="CustomShape 19"/>
          <p:cNvSpPr/>
          <p:nvPr/>
        </p:nvSpPr>
        <p:spPr>
          <a:xfrm>
            <a:off x="5244840" y="3759840"/>
            <a:ext cx="1164600" cy="942480"/>
          </a:xfrm>
          <a:prstGeom prst="rect">
            <a:avLst/>
          </a:prstGeom>
          <a:solidFill>
            <a:srgbClr val="337d8f"/>
          </a:solidFill>
          <a:ln w="9360">
            <a:solidFill>
              <a:srgbClr val="daedf2"/>
            </a:solidFill>
            <a:miter/>
          </a:ln>
        </p:spPr>
        <p:txBody>
          <a:bodyPr wrap="none" lIns="360000" rIns="360000" tIns="288000" bIns="28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</a:t>
            </a:r>
            <a:endParaRPr/>
          </a:p>
        </p:txBody>
      </p:sp>
      <p:sp>
        <p:nvSpPr>
          <p:cNvPr id="642" name="Line 20"/>
          <p:cNvSpPr/>
          <p:nvPr/>
        </p:nvSpPr>
        <p:spPr>
          <a:xfrm>
            <a:off x="5817960" y="4341600"/>
            <a:ext cx="0" cy="32688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43" name="Line 21"/>
          <p:cNvSpPr/>
          <p:nvPr/>
        </p:nvSpPr>
        <p:spPr>
          <a:xfrm>
            <a:off x="5224320" y="4249440"/>
            <a:ext cx="35064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44" name="Line 22"/>
          <p:cNvSpPr/>
          <p:nvPr/>
        </p:nvSpPr>
        <p:spPr>
          <a:xfrm>
            <a:off x="6080040" y="4244760"/>
            <a:ext cx="35064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45" name="Line 23"/>
          <p:cNvSpPr/>
          <p:nvPr/>
        </p:nvSpPr>
        <p:spPr>
          <a:xfrm>
            <a:off x="5817960" y="3803400"/>
            <a:ext cx="0" cy="32724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46" name="CustomShape 24"/>
          <p:cNvSpPr/>
          <p:nvPr/>
        </p:nvSpPr>
        <p:spPr>
          <a:xfrm>
            <a:off x="6540480" y="2823480"/>
            <a:ext cx="1164600" cy="942480"/>
          </a:xfrm>
          <a:prstGeom prst="rect">
            <a:avLst/>
          </a:prstGeom>
          <a:solidFill>
            <a:srgbClr val="337d8f"/>
          </a:solidFill>
          <a:ln w="9360">
            <a:solidFill>
              <a:srgbClr val="daedf2"/>
            </a:solidFill>
            <a:miter/>
          </a:ln>
        </p:spPr>
        <p:txBody>
          <a:bodyPr wrap="none" lIns="360000" rIns="360000" tIns="288000" bIns="28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</a:t>
            </a:r>
            <a:endParaRPr/>
          </a:p>
        </p:txBody>
      </p:sp>
      <p:sp>
        <p:nvSpPr>
          <p:cNvPr id="647" name="Line 25"/>
          <p:cNvSpPr/>
          <p:nvPr/>
        </p:nvSpPr>
        <p:spPr>
          <a:xfrm>
            <a:off x="7113240" y="3404880"/>
            <a:ext cx="0" cy="32724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48" name="Line 26"/>
          <p:cNvSpPr/>
          <p:nvPr/>
        </p:nvSpPr>
        <p:spPr>
          <a:xfrm>
            <a:off x="6519600" y="3313080"/>
            <a:ext cx="35100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49" name="Line 27"/>
          <p:cNvSpPr/>
          <p:nvPr/>
        </p:nvSpPr>
        <p:spPr>
          <a:xfrm>
            <a:off x="7375320" y="3308040"/>
            <a:ext cx="35100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50" name="Line 28"/>
          <p:cNvSpPr/>
          <p:nvPr/>
        </p:nvSpPr>
        <p:spPr>
          <a:xfrm>
            <a:off x="7113240" y="2866680"/>
            <a:ext cx="0" cy="32724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51" name="CustomShape 29"/>
          <p:cNvSpPr/>
          <p:nvPr/>
        </p:nvSpPr>
        <p:spPr>
          <a:xfrm>
            <a:off x="6540480" y="3759840"/>
            <a:ext cx="1164600" cy="942480"/>
          </a:xfrm>
          <a:prstGeom prst="rect">
            <a:avLst/>
          </a:prstGeom>
          <a:solidFill>
            <a:srgbClr val="337d8f"/>
          </a:solidFill>
          <a:ln w="9360">
            <a:solidFill>
              <a:srgbClr val="daedf2"/>
            </a:solidFill>
            <a:miter/>
          </a:ln>
        </p:spPr>
        <p:txBody>
          <a:bodyPr wrap="none" lIns="360000" rIns="360000" tIns="288000" bIns="28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</a:t>
            </a:r>
            <a:endParaRPr/>
          </a:p>
        </p:txBody>
      </p:sp>
      <p:sp>
        <p:nvSpPr>
          <p:cNvPr id="652" name="Line 30"/>
          <p:cNvSpPr/>
          <p:nvPr/>
        </p:nvSpPr>
        <p:spPr>
          <a:xfrm>
            <a:off x="7113240" y="4341600"/>
            <a:ext cx="0" cy="32688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53" name="Line 31"/>
          <p:cNvSpPr/>
          <p:nvPr/>
        </p:nvSpPr>
        <p:spPr>
          <a:xfrm>
            <a:off x="6519600" y="4249440"/>
            <a:ext cx="35100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54" name="Line 32"/>
          <p:cNvSpPr/>
          <p:nvPr/>
        </p:nvSpPr>
        <p:spPr>
          <a:xfrm>
            <a:off x="7375320" y="4244760"/>
            <a:ext cx="351000" cy="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  <p:sp>
        <p:nvSpPr>
          <p:cNvPr id="655" name="Line 33"/>
          <p:cNvSpPr/>
          <p:nvPr/>
        </p:nvSpPr>
        <p:spPr>
          <a:xfrm>
            <a:off x="7113240" y="3803400"/>
            <a:ext cx="0" cy="327240"/>
          </a:xfrm>
          <a:prstGeom prst="line">
            <a:avLst/>
          </a:prstGeom>
          <a:ln w="25560">
            <a:solidFill>
              <a:srgbClr val="daedf2"/>
            </a:solidFill>
            <a:round/>
            <a:headEnd len="med" type="arrow" w="lg"/>
            <a:tailEnd len="med" type="arrow" w="lg"/>
          </a:ln>
        </p:spPr>
      </p:sp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TextShape 1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ccff33"/>
                </a:solidFill>
                <a:latin typeface="Corbel"/>
              </a:rPr>
              <a:t>Cell Spacing and Padding – Example</a:t>
            </a:r>
            <a:endParaRPr/>
          </a:p>
        </p:txBody>
      </p:sp>
      <p:sp>
        <p:nvSpPr>
          <p:cNvPr id="657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1DA8135-00BF-432E-AE6E-3520EBC56007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658" name="CustomShape 3"/>
          <p:cNvSpPr/>
          <p:nvPr/>
        </p:nvSpPr>
        <p:spPr>
          <a:xfrm>
            <a:off x="565200" y="1400040"/>
            <a:ext cx="7992720" cy="44467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&lt;head&gt;&lt;title&gt;Table Cells&lt;/title&gt;&lt;/head&gt;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&lt;table </a:t>
            </a:r>
            <a:r>
              <a:rPr b="1" lang="en-IN" sz="2200">
                <a:solidFill>
                  <a:srgbClr val="ebffc2"/>
                </a:solidFill>
                <a:latin typeface="Consolas"/>
              </a:rPr>
              <a:t>cellspacing="15" cellpadding="0"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&lt;tr&gt;&lt;td&gt;First&lt;/td&gt;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&lt;td&gt;Second&lt;/td&gt;&lt;/tr&gt;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&lt;br/&gt;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&lt;table cellspacing="0" cellpadding="10"&gt;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&lt;tr&gt;&lt;td&gt;First&lt;/td&gt;&lt;td&gt;Second&lt;/td&gt;&lt;/tr&gt;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659" name="CustomShape 4"/>
          <p:cNvSpPr/>
          <p:nvPr/>
        </p:nvSpPr>
        <p:spPr>
          <a:xfrm>
            <a:off x="457200" y="868320"/>
            <a:ext cx="244440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table-cells.html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2057400" y="3048120"/>
            <a:ext cx="5028840" cy="6854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HTML Basics</a:t>
            </a:r>
            <a:endParaRPr/>
          </a:p>
        </p:txBody>
      </p:sp>
      <p:sp>
        <p:nvSpPr>
          <p:cNvPr id="257" name="TextShape 2"/>
          <p:cNvSpPr txBox="1"/>
          <p:nvPr/>
        </p:nvSpPr>
        <p:spPr>
          <a:xfrm>
            <a:off x="2057400" y="3774240"/>
            <a:ext cx="5028840" cy="5688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faf7c8"/>
                </a:solidFill>
                <a:latin typeface="Corbel"/>
              </a:rPr>
              <a:t>Text, Images, Tables, Forms</a:t>
            </a:r>
            <a:endParaRPr/>
          </a:p>
        </p:txBody>
      </p:sp>
      <p:pic>
        <p:nvPicPr>
          <p:cNvPr id="258" name="Picture 3" descr=""/>
          <p:cNvPicPr/>
          <p:nvPr/>
        </p:nvPicPr>
        <p:blipFill>
          <a:blip r:embed="rId1"/>
          <a:stretch>
            <a:fillRect/>
          </a:stretch>
        </p:blipFill>
        <p:spPr>
          <a:xfrm rot="21341400">
            <a:off x="3201120" y="4561200"/>
            <a:ext cx="2970720" cy="2111400"/>
          </a:xfrm>
          <a:prstGeom prst="rect">
            <a:avLst/>
          </a:prstGeom>
          <a:ln>
            <a:noFill/>
          </a:ln>
        </p:spPr>
      </p:pic>
      <p:pic>
        <p:nvPicPr>
          <p:cNvPr id="259" name="Picture 8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800600" y="685800"/>
            <a:ext cx="3962160" cy="2057040"/>
          </a:xfrm>
          <a:prstGeom prst="rect">
            <a:avLst/>
          </a:prstGeom>
          <a:ln>
            <a:noFill/>
          </a:ln>
        </p:spPr>
      </p:pic>
      <p:pic>
        <p:nvPicPr>
          <p:cNvPr id="260" name="Picture 4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71680" y="850680"/>
            <a:ext cx="4000320" cy="1815840"/>
          </a:xfrm>
          <a:prstGeom prst="rect">
            <a:avLst/>
          </a:prstGeom>
          <a:ln>
            <a:noFill/>
          </a:ln>
        </p:spPr>
      </p:pic>
      <p:pic>
        <p:nvPicPr>
          <p:cNvPr id="261" name="Picture 6" descr=""/>
          <p:cNvPicPr/>
          <p:nvPr/>
        </p:nvPicPr>
        <p:blipFill>
          <a:blip r:embed="rId4"/>
          <a:srcRect l="0" t="0" r="0" b="326551"/>
          <a:stretch>
            <a:fillRect/>
          </a:stretch>
        </p:blipFill>
        <p:spPr>
          <a:xfrm rot="13352400">
            <a:off x="440640" y="4635000"/>
            <a:ext cx="2576160" cy="1381320"/>
          </a:xfrm>
          <a:prstGeom prst="rect">
            <a:avLst/>
          </a:prstGeom>
          <a:ln>
            <a:noFill/>
          </a:ln>
        </p:spPr>
      </p:pic>
      <p:pic>
        <p:nvPicPr>
          <p:cNvPr id="262" name="Picture 8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720480" y="4267080"/>
            <a:ext cx="1661400" cy="2285640"/>
          </a:xfrm>
          <a:prstGeom prst="rect">
            <a:avLst/>
          </a:prstGeom>
          <a:ln>
            <a:noFill/>
          </a:ln>
        </p:spPr>
      </p:pic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extShape 1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ccff33"/>
                </a:solidFill>
                <a:latin typeface="Corbel"/>
              </a:rPr>
              <a:t>Cell Spacing and Padding – Example (2)</a:t>
            </a:r>
            <a:endParaRPr/>
          </a:p>
        </p:txBody>
      </p:sp>
      <p:sp>
        <p:nvSpPr>
          <p:cNvPr id="661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1E2DC7D-C7A5-4F9E-BBB7-E5DF4624EFC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662" name="CustomShape 3"/>
          <p:cNvSpPr/>
          <p:nvPr/>
        </p:nvSpPr>
        <p:spPr>
          <a:xfrm>
            <a:off x="565200" y="1400040"/>
            <a:ext cx="7992720" cy="44467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&lt;head&gt;&lt;title&gt;Table Cells&lt;/title&gt;&lt;/head&gt;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&lt;body&gt;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&lt;table </a:t>
            </a:r>
            <a:r>
              <a:rPr b="1" lang="en-IN" sz="2200">
                <a:solidFill>
                  <a:srgbClr val="ebffc2"/>
                </a:solidFill>
                <a:latin typeface="Consolas"/>
              </a:rPr>
              <a:t>cellspacing="15" cellpadding="0"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&lt;tr&gt;&lt;td&gt;First&lt;/td&gt;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&lt;td&gt;Second&lt;/td&gt;&lt;/tr&gt;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&lt;br/&gt;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&lt;table cellspacing="0" cellpadding="10"&gt;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&lt;tr&gt;&lt;td&gt;First&lt;/td&gt;&lt;td&gt;Second&lt;/td&gt;&lt;/tr&gt;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&lt;/body&gt;</a:t>
            </a:r>
            <a:endParaRPr/>
          </a:p>
          <a:p>
            <a:pPr>
              <a:lnSpc>
                <a:spcPts val="91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663" name="CustomShape 4"/>
          <p:cNvSpPr/>
          <p:nvPr/>
        </p:nvSpPr>
        <p:spPr>
          <a:xfrm>
            <a:off x="457200" y="868320"/>
            <a:ext cx="244440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table-cells.html</a:t>
            </a:r>
            <a:endParaRPr/>
          </a:p>
        </p:txBody>
      </p:sp>
      <p:pic>
        <p:nvPicPr>
          <p:cNvPr id="664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24280" y="2876400"/>
            <a:ext cx="3685680" cy="329544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CustomShape 1"/>
          <p:cNvSpPr/>
          <p:nvPr/>
        </p:nvSpPr>
        <p:spPr>
          <a:xfrm>
            <a:off x="5334120" y="1676520"/>
            <a:ext cx="3352320" cy="4876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411"/>
              </a:lnSpc>
              <a:buSzPct val="70000"/>
              <a:buFont typeface="Wingdings 2" charset="2"/>
              <a:buChar char=""/>
            </a:pPr>
            <a:r>
              <a:rPr b="1" lang="en-IN" sz="3000">
                <a:solidFill>
                  <a:srgbClr val="daedf2"/>
                </a:solidFill>
                <a:latin typeface="Consolas"/>
              </a:rPr>
              <a:t>rowspan</a:t>
            </a:r>
            <a:endParaRPr/>
          </a:p>
          <a:p>
            <a:pPr>
              <a:lnSpc>
                <a:spcPts val="1411"/>
              </a:lnSpc>
            </a:pPr>
            <a:endParaRPr/>
          </a:p>
          <a:p>
            <a:pPr>
              <a:lnSpc>
                <a:spcPts val="1411"/>
              </a:lnSpc>
            </a:pPr>
            <a:endParaRPr/>
          </a:p>
          <a:p>
            <a:pPr>
              <a:lnSpc>
                <a:spcPts val="1411"/>
              </a:lnSpc>
            </a:pPr>
            <a:endParaRPr/>
          </a:p>
          <a:p>
            <a:pPr>
              <a:lnSpc>
                <a:spcPts val="1411"/>
              </a:lnSpc>
            </a:pPr>
            <a:endParaRPr/>
          </a:p>
          <a:p>
            <a:pPr>
              <a:lnSpc>
                <a:spcPts val="1411"/>
              </a:lnSpc>
              <a:buSzPct val="70000"/>
              <a:buFont typeface="Wingdings 2" charset="2"/>
              <a:buChar char=""/>
            </a:pPr>
            <a:r>
              <a:rPr b="1" lang="en-IN" sz="3000">
                <a:solidFill>
                  <a:srgbClr val="ebffd2"/>
                </a:solidFill>
                <a:latin typeface="Corbel"/>
              </a:rPr>
              <a:t>Defines how many rows the cell occupies</a:t>
            </a:r>
            <a:endParaRPr/>
          </a:p>
        </p:txBody>
      </p:sp>
      <p:sp>
        <p:nvSpPr>
          <p:cNvPr id="666" name="CustomShape 2"/>
          <p:cNvSpPr/>
          <p:nvPr/>
        </p:nvSpPr>
        <p:spPr>
          <a:xfrm>
            <a:off x="457200" y="1676520"/>
            <a:ext cx="3352320" cy="4876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411"/>
              </a:lnSpc>
              <a:buSzPct val="70000"/>
              <a:buFont typeface="Wingdings 2" charset="2"/>
              <a:buChar char=""/>
            </a:pPr>
            <a:r>
              <a:rPr b="1" lang="en-IN" sz="3000">
                <a:solidFill>
                  <a:srgbClr val="daedf2"/>
                </a:solidFill>
                <a:latin typeface="Consolas"/>
              </a:rPr>
              <a:t>colspan</a:t>
            </a:r>
            <a:endParaRPr/>
          </a:p>
          <a:p>
            <a:pPr>
              <a:lnSpc>
                <a:spcPts val="1411"/>
              </a:lnSpc>
            </a:pPr>
            <a:endParaRPr/>
          </a:p>
          <a:p>
            <a:pPr>
              <a:lnSpc>
                <a:spcPts val="1411"/>
              </a:lnSpc>
            </a:pPr>
            <a:endParaRPr/>
          </a:p>
          <a:p>
            <a:pPr>
              <a:lnSpc>
                <a:spcPts val="1411"/>
              </a:lnSpc>
            </a:pPr>
            <a:endParaRPr/>
          </a:p>
          <a:p>
            <a:pPr>
              <a:lnSpc>
                <a:spcPts val="1411"/>
              </a:lnSpc>
            </a:pPr>
            <a:endParaRPr/>
          </a:p>
          <a:p>
            <a:pPr>
              <a:lnSpc>
                <a:spcPts val="1411"/>
              </a:lnSpc>
              <a:buSzPct val="70000"/>
              <a:buFont typeface="Wingdings 2" charset="2"/>
              <a:buChar char=""/>
            </a:pPr>
            <a:r>
              <a:rPr b="1" lang="en-IN" sz="3000">
                <a:solidFill>
                  <a:srgbClr val="ebffd2"/>
                </a:solidFill>
                <a:latin typeface="Corbel"/>
              </a:rPr>
              <a:t>Defines how many columns the cell occupies</a:t>
            </a:r>
            <a:endParaRPr/>
          </a:p>
        </p:txBody>
      </p:sp>
      <p:sp>
        <p:nvSpPr>
          <p:cNvPr id="667" name="TextShape 3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Column and Row Span</a:t>
            </a:r>
            <a:endParaRPr/>
          </a:p>
        </p:txBody>
      </p:sp>
      <p:sp>
        <p:nvSpPr>
          <p:cNvPr id="668" name="TextShape 4"/>
          <p:cNvSpPr txBox="1"/>
          <p:nvPr/>
        </p:nvSpPr>
        <p:spPr>
          <a:xfrm>
            <a:off x="228600" y="1066680"/>
            <a:ext cx="8686440" cy="6091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Table cells have two important attributes:</a:t>
            </a:r>
            <a:endParaRPr/>
          </a:p>
        </p:txBody>
      </p:sp>
      <p:sp>
        <p:nvSpPr>
          <p:cNvPr id="669" name="TextShape 5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0DCB88F-2D59-45F3-8C8D-A9EB3177138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670" name="CustomShape 6"/>
          <p:cNvSpPr/>
          <p:nvPr/>
        </p:nvSpPr>
        <p:spPr>
          <a:xfrm>
            <a:off x="990720" y="3242880"/>
            <a:ext cx="1447560" cy="582480"/>
          </a:xfrm>
          <a:prstGeom prst="rect">
            <a:avLst/>
          </a:prstGeom>
          <a:solidFill>
            <a:srgbClr val="000000"/>
          </a:solidFill>
          <a:ln w="19080">
            <a:solidFill>
              <a:srgbClr val="daedf2"/>
            </a:solidFill>
            <a:miter/>
          </a:ln>
        </p:spPr>
        <p:txBody>
          <a:bodyPr lIns="180000" rIns="180000" tIns="108000" bIns="10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cell[1,1]</a:t>
            </a:r>
            <a:endParaRPr/>
          </a:p>
        </p:txBody>
      </p:sp>
      <p:sp>
        <p:nvSpPr>
          <p:cNvPr id="671" name="CustomShape 7"/>
          <p:cNvSpPr/>
          <p:nvPr/>
        </p:nvSpPr>
        <p:spPr>
          <a:xfrm>
            <a:off x="2539080" y="3242880"/>
            <a:ext cx="1499400" cy="582480"/>
          </a:xfrm>
          <a:prstGeom prst="rect">
            <a:avLst/>
          </a:prstGeom>
          <a:solidFill>
            <a:srgbClr val="000000"/>
          </a:solidFill>
          <a:ln w="19080">
            <a:solidFill>
              <a:srgbClr val="daedf2"/>
            </a:solidFill>
            <a:miter/>
          </a:ln>
        </p:spPr>
        <p:txBody>
          <a:bodyPr lIns="180000" rIns="180000" tIns="108000" bIns="10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cell[1,2]</a:t>
            </a:r>
            <a:endParaRPr/>
          </a:p>
        </p:txBody>
      </p:sp>
      <p:sp>
        <p:nvSpPr>
          <p:cNvPr id="672" name="CustomShape 8"/>
          <p:cNvSpPr/>
          <p:nvPr/>
        </p:nvSpPr>
        <p:spPr>
          <a:xfrm>
            <a:off x="990720" y="3910680"/>
            <a:ext cx="3047760" cy="582480"/>
          </a:xfrm>
          <a:prstGeom prst="rect">
            <a:avLst/>
          </a:prstGeom>
          <a:solidFill>
            <a:srgbClr val="000000"/>
          </a:solidFill>
          <a:ln w="19080">
            <a:solidFill>
              <a:srgbClr val="daedf2"/>
            </a:solidFill>
            <a:miter/>
          </a:ln>
        </p:spPr>
        <p:txBody>
          <a:bodyPr lIns="180000" rIns="180000" tIns="108000" bIns="10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cell[2,1]</a:t>
            </a:r>
            <a:endParaRPr/>
          </a:p>
        </p:txBody>
      </p:sp>
      <p:sp>
        <p:nvSpPr>
          <p:cNvPr id="673" name="CustomShape 9"/>
          <p:cNvSpPr/>
          <p:nvPr/>
        </p:nvSpPr>
        <p:spPr>
          <a:xfrm>
            <a:off x="2556000" y="2492280"/>
            <a:ext cx="1871280" cy="521640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400">
                <a:solidFill>
                  <a:srgbClr val="f7ffe7"/>
                </a:solidFill>
                <a:latin typeface="Corbel"/>
              </a:rPr>
              <a:t>colspan="1"</a:t>
            </a:r>
            <a:endParaRPr/>
          </a:p>
        </p:txBody>
      </p:sp>
      <p:sp>
        <p:nvSpPr>
          <p:cNvPr id="674" name="CustomShape 10"/>
          <p:cNvSpPr/>
          <p:nvPr/>
        </p:nvSpPr>
        <p:spPr>
          <a:xfrm>
            <a:off x="539640" y="2492280"/>
            <a:ext cx="1871280" cy="521640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400">
                <a:solidFill>
                  <a:srgbClr val="f7ffe7"/>
                </a:solidFill>
                <a:latin typeface="Corbel"/>
              </a:rPr>
              <a:t>colspan="1"</a:t>
            </a:r>
            <a:endParaRPr/>
          </a:p>
        </p:txBody>
      </p:sp>
      <p:sp>
        <p:nvSpPr>
          <p:cNvPr id="675" name="CustomShape 11"/>
          <p:cNvSpPr/>
          <p:nvPr/>
        </p:nvSpPr>
        <p:spPr>
          <a:xfrm>
            <a:off x="2971800" y="4648320"/>
            <a:ext cx="1871280" cy="521640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400">
                <a:solidFill>
                  <a:srgbClr val="f7ffe7"/>
                </a:solidFill>
                <a:latin typeface="Corbel"/>
              </a:rPr>
              <a:t>colspan="2"</a:t>
            </a:r>
            <a:endParaRPr/>
          </a:p>
        </p:txBody>
      </p:sp>
      <p:sp>
        <p:nvSpPr>
          <p:cNvPr id="676" name="CustomShape 12"/>
          <p:cNvSpPr/>
          <p:nvPr/>
        </p:nvSpPr>
        <p:spPr>
          <a:xfrm>
            <a:off x="5291280" y="3200400"/>
            <a:ext cx="1503000" cy="1294920"/>
          </a:xfrm>
          <a:prstGeom prst="rect">
            <a:avLst/>
          </a:prstGeom>
          <a:solidFill>
            <a:srgbClr val="000000"/>
          </a:solidFill>
          <a:ln w="19080">
            <a:solidFill>
              <a:srgbClr val="daedf2"/>
            </a:solidFill>
            <a:miter/>
          </a:ln>
        </p:spPr>
        <p:txBody>
          <a:bodyPr wrap="none" lIns="180000" rIns="180000" tIns="108000" bIns="10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cell[1,1]</a:t>
            </a:r>
            <a:endParaRPr/>
          </a:p>
        </p:txBody>
      </p:sp>
      <p:sp>
        <p:nvSpPr>
          <p:cNvPr id="677" name="CustomShape 13"/>
          <p:cNvSpPr/>
          <p:nvPr/>
        </p:nvSpPr>
        <p:spPr>
          <a:xfrm>
            <a:off x="6917400" y="3202560"/>
            <a:ext cx="1409760" cy="582480"/>
          </a:xfrm>
          <a:prstGeom prst="rect">
            <a:avLst/>
          </a:prstGeom>
          <a:solidFill>
            <a:srgbClr val="000000"/>
          </a:solidFill>
          <a:ln w="19080">
            <a:solidFill>
              <a:srgbClr val="daedf2"/>
            </a:solidFill>
            <a:miter/>
          </a:ln>
        </p:spPr>
        <p:txBody>
          <a:bodyPr lIns="180000" rIns="180000" tIns="108000" bIns="10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cell[1,2]</a:t>
            </a:r>
            <a:endParaRPr/>
          </a:p>
        </p:txBody>
      </p:sp>
      <p:sp>
        <p:nvSpPr>
          <p:cNvPr id="678" name="CustomShape 14"/>
          <p:cNvSpPr/>
          <p:nvPr/>
        </p:nvSpPr>
        <p:spPr>
          <a:xfrm>
            <a:off x="6917400" y="3899520"/>
            <a:ext cx="1409760" cy="582480"/>
          </a:xfrm>
          <a:prstGeom prst="rect">
            <a:avLst/>
          </a:prstGeom>
          <a:solidFill>
            <a:srgbClr val="000000"/>
          </a:solidFill>
          <a:ln w="19080">
            <a:solidFill>
              <a:srgbClr val="daedf2"/>
            </a:solidFill>
            <a:miter/>
          </a:ln>
        </p:spPr>
        <p:txBody>
          <a:bodyPr lIns="180000" rIns="180000" tIns="108000" bIns="108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ebffc2"/>
                </a:solidFill>
                <a:latin typeface="Corbel"/>
              </a:rPr>
              <a:t>cell[2,1]</a:t>
            </a:r>
            <a:endParaRPr/>
          </a:p>
        </p:txBody>
      </p:sp>
      <p:sp>
        <p:nvSpPr>
          <p:cNvPr id="679" name="CustomShape 15"/>
          <p:cNvSpPr/>
          <p:nvPr/>
        </p:nvSpPr>
        <p:spPr>
          <a:xfrm>
            <a:off x="4716360" y="2492280"/>
            <a:ext cx="1942920" cy="521640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400">
                <a:solidFill>
                  <a:srgbClr val="f7ffe7"/>
                </a:solidFill>
                <a:latin typeface="Corbel"/>
              </a:rPr>
              <a:t>rowspan="2"</a:t>
            </a:r>
            <a:endParaRPr/>
          </a:p>
        </p:txBody>
      </p:sp>
      <p:sp>
        <p:nvSpPr>
          <p:cNvPr id="680" name="CustomShape 16"/>
          <p:cNvSpPr/>
          <p:nvPr/>
        </p:nvSpPr>
        <p:spPr>
          <a:xfrm>
            <a:off x="6804000" y="2492280"/>
            <a:ext cx="1944360" cy="521640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400">
                <a:solidFill>
                  <a:srgbClr val="f7ffe7"/>
                </a:solidFill>
                <a:latin typeface="Corbel"/>
              </a:rPr>
              <a:t>rowspan="1"</a:t>
            </a:r>
            <a:endParaRPr/>
          </a:p>
        </p:txBody>
      </p:sp>
      <p:sp>
        <p:nvSpPr>
          <p:cNvPr id="681" name="CustomShape 17"/>
          <p:cNvSpPr/>
          <p:nvPr/>
        </p:nvSpPr>
        <p:spPr>
          <a:xfrm>
            <a:off x="6781680" y="4572000"/>
            <a:ext cx="1944360" cy="521640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400">
                <a:solidFill>
                  <a:srgbClr val="f7ffe7"/>
                </a:solidFill>
                <a:latin typeface="Corbel"/>
              </a:rPr>
              <a:t>rowspan="1"</a:t>
            </a:r>
            <a:endParaRPr/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ccff33"/>
                </a:solidFill>
                <a:latin typeface="Corbel"/>
              </a:rPr>
              <a:t>Column and Row Span – Example</a:t>
            </a:r>
            <a:endParaRPr/>
          </a:p>
        </p:txBody>
      </p:sp>
      <p:sp>
        <p:nvSpPr>
          <p:cNvPr id="683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D7110C2-4215-406C-907D-C3490517EE6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684" name="CustomShape 3"/>
          <p:cNvSpPr/>
          <p:nvPr/>
        </p:nvSpPr>
        <p:spPr>
          <a:xfrm>
            <a:off x="539640" y="1554480"/>
            <a:ext cx="7992720" cy="28346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&lt;table cellspacing="0"&gt;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&lt;tr class="1"&gt;&lt;td&gt;Cell[1,1]&lt;/td&gt;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&lt;td </a:t>
            </a:r>
            <a:r>
              <a:rPr b="1" lang="en-IN" sz="2000">
                <a:solidFill>
                  <a:srgbClr val="ebffc2"/>
                </a:solidFill>
                <a:latin typeface="Consolas"/>
              </a:rPr>
              <a:t>colspan="2"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&gt;Cell[2,1]&lt;/td&gt;&lt;/tr&gt;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&lt;tr class=“2"&gt;&lt;td&gt;Cell[1,2]&lt;/td&gt;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&lt;td </a:t>
            </a:r>
            <a:r>
              <a:rPr b="1" lang="en-IN" sz="2000">
                <a:solidFill>
                  <a:srgbClr val="ebffc2"/>
                </a:solidFill>
                <a:latin typeface="Consolas"/>
              </a:rPr>
              <a:t>rowspan="2"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&gt;Cell[2,2]&lt;/td&gt;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&lt;td&gt;Cell[3,2]&lt;/td&gt;&lt;/tr&gt;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&lt;tr class=“3"&gt;&lt;td&gt;Cell[1,3]&lt;/td&gt;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&lt;td&gt;Cell[2,3]&lt;/td&gt;&lt;/tr&gt;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</p:txBody>
      </p:sp>
      <p:sp>
        <p:nvSpPr>
          <p:cNvPr id="685" name="CustomShape 4"/>
          <p:cNvSpPr/>
          <p:nvPr/>
        </p:nvSpPr>
        <p:spPr>
          <a:xfrm>
            <a:off x="2619360" y="2332080"/>
            <a:ext cx="181080" cy="821880"/>
          </a:xfrm>
          <a:prstGeom prst="rect">
            <a:avLst/>
          </a:prstGeom>
          <a:noFill/>
          <a:ln w="25560">
            <a:noFill/>
          </a:ln>
        </p:spPr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lang="en-IN" sz="2400">
                <a:solidFill>
                  <a:srgbClr val="ccff66"/>
                </a:solidFill>
                <a:latin typeface="Corbel"/>
              </a:rPr>
              <a:t>
</a:t>
            </a:r>
            <a:endParaRPr/>
          </a:p>
        </p:txBody>
      </p:sp>
      <p:sp>
        <p:nvSpPr>
          <p:cNvPr id="686" name="CustomShape 5"/>
          <p:cNvSpPr/>
          <p:nvPr/>
        </p:nvSpPr>
        <p:spPr>
          <a:xfrm>
            <a:off x="497520" y="785520"/>
            <a:ext cx="548604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table-colspan-rowspan.html</a:t>
            </a:r>
            <a:endParaRPr/>
          </a:p>
        </p:txBody>
      </p:sp>
    </p:spTree>
  </p:cSld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ustomShape 1"/>
          <p:cNvSpPr/>
          <p:nvPr/>
        </p:nvSpPr>
        <p:spPr>
          <a:xfrm>
            <a:off x="539640" y="1371600"/>
            <a:ext cx="7992720" cy="283464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&lt;table cellspacing="0"&gt;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&lt;tr class="1"&gt;&lt;td&gt;Cell[1,1]&lt;/td&gt;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&lt;td </a:t>
            </a:r>
            <a:r>
              <a:rPr b="1" lang="en-IN" sz="2000">
                <a:solidFill>
                  <a:srgbClr val="ebffc2"/>
                </a:solidFill>
                <a:latin typeface="Consolas"/>
              </a:rPr>
              <a:t>colspan="2"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&gt;Cell[2,1]&lt;/td&gt;&lt;/tr&gt;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&lt;tr class=“2"&gt;&lt;td&gt;Cell[1,2]&lt;/td&gt;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&lt;td </a:t>
            </a:r>
            <a:r>
              <a:rPr b="1" lang="en-IN" sz="2000">
                <a:solidFill>
                  <a:srgbClr val="ebffc2"/>
                </a:solidFill>
                <a:latin typeface="Consolas"/>
              </a:rPr>
              <a:t>rowspan="2"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&gt;Cell[2,2]&lt;/td&gt;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&lt;td&gt;Cell[3,2]&lt;/td&gt;&lt;/tr&gt;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&lt;tr class=“3"&gt;&lt;td&gt;Cell[1,3]&lt;/td&gt;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&lt;td&gt;Cell[2,3]&lt;/td&gt;&lt;/tr&gt;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&lt;/table&gt;</a:t>
            </a:r>
            <a:endParaRPr/>
          </a:p>
        </p:txBody>
      </p:sp>
      <p:sp>
        <p:nvSpPr>
          <p:cNvPr id="688" name="CustomShape 2"/>
          <p:cNvSpPr/>
          <p:nvPr/>
        </p:nvSpPr>
        <p:spPr>
          <a:xfrm>
            <a:off x="2491920" y="3220560"/>
            <a:ext cx="5737320" cy="2858400"/>
          </a:xfrm>
          <a:prstGeom prst="rect">
            <a:avLst/>
          </a:prstGeom>
          <a:gradFill>
            <a:gsLst>
              <a:gs pos="0">
                <a:srgbClr val="e1f3fa"/>
              </a:gs>
              <a:gs pos="50000">
                <a:srgbClr val="def4fd"/>
              </a:gs>
              <a:gs pos="100000">
                <a:srgbClr val="e1f3fa"/>
              </a:gs>
            </a:gsLst>
            <a:lin ang="16200000"/>
          </a:gradFill>
          <a:ln w="9360">
            <a:solidFill>
              <a:srgbClr val="2eb5d5"/>
            </a:solidFill>
            <a:round/>
          </a:ln>
        </p:spPr>
      </p:sp>
      <p:sp>
        <p:nvSpPr>
          <p:cNvPr id="689" name="TextShape 3"/>
          <p:cNvSpPr txBox="1"/>
          <p:nvPr/>
        </p:nvSpPr>
        <p:spPr>
          <a:xfrm>
            <a:off x="1828800" y="15228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3600">
                <a:solidFill>
                  <a:srgbClr val="ccff33"/>
                </a:solidFill>
                <a:latin typeface="Corbel"/>
              </a:rPr>
              <a:t>Column and Row Span –</a:t>
            </a:r>
            <a:r>
              <a:rPr b="1" lang="en-US" sz="3600">
                <a:solidFill>
                  <a:srgbClr val="ccff33"/>
                </a:solidFill>
                <a:latin typeface="Corbel"/>
              </a:rPr>
              <a:t>
</a:t>
            </a:r>
            <a:r>
              <a:rPr b="1" lang="en-US" sz="3600">
                <a:solidFill>
                  <a:srgbClr val="ccff33"/>
                </a:solidFill>
                <a:latin typeface="Corbel"/>
              </a:rPr>
              <a:t>Example (2)</a:t>
            </a:r>
            <a:endParaRPr/>
          </a:p>
        </p:txBody>
      </p:sp>
      <p:sp>
        <p:nvSpPr>
          <p:cNvPr id="690" name="TextShape 4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803ADD3-B7E9-4483-9D5F-B05C9A4D578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691" name="CustomShape 5"/>
          <p:cNvSpPr/>
          <p:nvPr/>
        </p:nvSpPr>
        <p:spPr>
          <a:xfrm>
            <a:off x="2619360" y="2332080"/>
            <a:ext cx="181080" cy="821880"/>
          </a:xfrm>
          <a:prstGeom prst="rect">
            <a:avLst/>
          </a:prstGeom>
          <a:noFill/>
          <a:ln w="25560">
            <a:noFill/>
          </a:ln>
        </p:spPr>
        <p:txBody>
          <a:bodyPr wrap="none" lIns="90000" rIns="90000" tIns="45000" bIns="45000" anchor="ctr"/>
          <a:p>
            <a:pPr>
              <a:lnSpc>
                <a:spcPct val="100000"/>
              </a:lnSpc>
            </a:pPr>
            <a:r>
              <a:rPr lang="en-IN" sz="2400">
                <a:solidFill>
                  <a:srgbClr val="ccff66"/>
                </a:solidFill>
                <a:latin typeface="Corbel"/>
              </a:rPr>
              <a:t>
</a:t>
            </a:r>
            <a:endParaRPr/>
          </a:p>
        </p:txBody>
      </p:sp>
      <p:sp>
        <p:nvSpPr>
          <p:cNvPr id="692" name="CustomShape 6"/>
          <p:cNvSpPr/>
          <p:nvPr/>
        </p:nvSpPr>
        <p:spPr>
          <a:xfrm>
            <a:off x="497520" y="785520"/>
            <a:ext cx="548604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table-colspan-rowspan.html</a:t>
            </a:r>
            <a:endParaRPr/>
          </a:p>
        </p:txBody>
      </p:sp>
      <p:sp>
        <p:nvSpPr>
          <p:cNvPr id="693" name="CustomShape 7"/>
          <p:cNvSpPr/>
          <p:nvPr/>
        </p:nvSpPr>
        <p:spPr>
          <a:xfrm>
            <a:off x="6275520" y="5079600"/>
            <a:ext cx="1823760" cy="863640"/>
          </a:xfrm>
          <a:prstGeom prst="rect">
            <a:avLst/>
          </a:prstGeom>
          <a:solidFill>
            <a:srgbClr val="ccccff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Consolas"/>
              </a:rPr>
              <a:t>Cell[2,3]</a:t>
            </a:r>
            <a:endParaRPr/>
          </a:p>
        </p:txBody>
      </p:sp>
      <p:sp>
        <p:nvSpPr>
          <p:cNvPr id="694" name="CustomShape 8"/>
          <p:cNvSpPr/>
          <p:nvPr/>
        </p:nvSpPr>
        <p:spPr>
          <a:xfrm>
            <a:off x="2627280" y="5079600"/>
            <a:ext cx="1823760" cy="863640"/>
          </a:xfrm>
          <a:prstGeom prst="rect">
            <a:avLst/>
          </a:prstGeom>
          <a:solidFill>
            <a:srgbClr val="ccccff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Consolas"/>
              </a:rPr>
              <a:t>Cell[1,3]</a:t>
            </a:r>
            <a:endParaRPr/>
          </a:p>
        </p:txBody>
      </p:sp>
      <p:sp>
        <p:nvSpPr>
          <p:cNvPr id="695" name="CustomShape 9"/>
          <p:cNvSpPr/>
          <p:nvPr/>
        </p:nvSpPr>
        <p:spPr>
          <a:xfrm>
            <a:off x="6275520" y="4215240"/>
            <a:ext cx="1823760" cy="863640"/>
          </a:xfrm>
          <a:prstGeom prst="rect">
            <a:avLst/>
          </a:prstGeom>
          <a:solidFill>
            <a:srgbClr val="ffcc66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Consolas"/>
              </a:rPr>
              <a:t>Cell[3,2]</a:t>
            </a:r>
            <a:endParaRPr/>
          </a:p>
        </p:txBody>
      </p:sp>
      <p:sp>
        <p:nvSpPr>
          <p:cNvPr id="696" name="CustomShape 10"/>
          <p:cNvSpPr/>
          <p:nvPr/>
        </p:nvSpPr>
        <p:spPr>
          <a:xfrm>
            <a:off x="4451400" y="4215240"/>
            <a:ext cx="1823760" cy="1728000"/>
          </a:xfrm>
          <a:prstGeom prst="rect">
            <a:avLst/>
          </a:prstGeom>
          <a:solidFill>
            <a:srgbClr val="ffcc66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Consolas"/>
              </a:rPr>
              <a:t>Cell[2,2]</a:t>
            </a:r>
            <a:endParaRPr/>
          </a:p>
        </p:txBody>
      </p:sp>
      <p:sp>
        <p:nvSpPr>
          <p:cNvPr id="697" name="CustomShape 11"/>
          <p:cNvSpPr/>
          <p:nvPr/>
        </p:nvSpPr>
        <p:spPr>
          <a:xfrm>
            <a:off x="2627280" y="4215240"/>
            <a:ext cx="1823760" cy="863640"/>
          </a:xfrm>
          <a:prstGeom prst="rect">
            <a:avLst/>
          </a:prstGeom>
          <a:solidFill>
            <a:srgbClr val="ffcc66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Consolas"/>
              </a:rPr>
              <a:t>Cell[1,2]</a:t>
            </a:r>
            <a:endParaRPr/>
          </a:p>
        </p:txBody>
      </p:sp>
      <p:sp>
        <p:nvSpPr>
          <p:cNvPr id="698" name="CustomShape 12"/>
          <p:cNvSpPr/>
          <p:nvPr/>
        </p:nvSpPr>
        <p:spPr>
          <a:xfrm>
            <a:off x="4451400" y="3351240"/>
            <a:ext cx="3647880" cy="863640"/>
          </a:xfrm>
          <a:prstGeom prst="rect">
            <a:avLst/>
          </a:prstGeom>
          <a:solidFill>
            <a:srgbClr val="ffff00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Consolas"/>
              </a:rPr>
              <a:t>Cell[2,1]</a:t>
            </a:r>
            <a:endParaRPr/>
          </a:p>
        </p:txBody>
      </p:sp>
      <p:sp>
        <p:nvSpPr>
          <p:cNvPr id="699" name="CustomShape 13"/>
          <p:cNvSpPr/>
          <p:nvPr/>
        </p:nvSpPr>
        <p:spPr>
          <a:xfrm>
            <a:off x="2627280" y="3351240"/>
            <a:ext cx="1823760" cy="863640"/>
          </a:xfrm>
          <a:prstGeom prst="rect">
            <a:avLst/>
          </a:prstGeom>
          <a:solidFill>
            <a:srgbClr val="ffff00"/>
          </a:solidFill>
          <a:ln w="25560">
            <a:noFill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IN" sz="2400">
                <a:solidFill>
                  <a:srgbClr val="000000"/>
                </a:solidFill>
                <a:latin typeface="Consolas"/>
              </a:rPr>
              <a:t>Cell[1,1]</a:t>
            </a:r>
            <a:endParaRPr/>
          </a:p>
        </p:txBody>
      </p:sp>
      <p:sp>
        <p:nvSpPr>
          <p:cNvPr id="700" name="Line 14"/>
          <p:cNvSpPr/>
          <p:nvPr/>
        </p:nvSpPr>
        <p:spPr>
          <a:xfrm>
            <a:off x="2627280" y="3350880"/>
            <a:ext cx="5472000" cy="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701" name="Line 15"/>
          <p:cNvSpPr/>
          <p:nvPr/>
        </p:nvSpPr>
        <p:spPr>
          <a:xfrm>
            <a:off x="2627280" y="5943240"/>
            <a:ext cx="5472000" cy="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702" name="Line 16"/>
          <p:cNvSpPr/>
          <p:nvPr/>
        </p:nvSpPr>
        <p:spPr>
          <a:xfrm>
            <a:off x="2627280" y="3350880"/>
            <a:ext cx="0" cy="259272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703" name="Line 17"/>
          <p:cNvSpPr/>
          <p:nvPr/>
        </p:nvSpPr>
        <p:spPr>
          <a:xfrm>
            <a:off x="8099280" y="3350880"/>
            <a:ext cx="0" cy="259272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704" name="Line 18"/>
          <p:cNvSpPr/>
          <p:nvPr/>
        </p:nvSpPr>
        <p:spPr>
          <a:xfrm>
            <a:off x="2627280" y="4215240"/>
            <a:ext cx="5472000" cy="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705" name="Line 19"/>
          <p:cNvSpPr/>
          <p:nvPr/>
        </p:nvSpPr>
        <p:spPr>
          <a:xfrm>
            <a:off x="4451040" y="3350880"/>
            <a:ext cx="0" cy="259272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706" name="Line 20"/>
          <p:cNvSpPr/>
          <p:nvPr/>
        </p:nvSpPr>
        <p:spPr>
          <a:xfrm>
            <a:off x="2627280" y="5079240"/>
            <a:ext cx="1823760" cy="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707" name="Line 21"/>
          <p:cNvSpPr/>
          <p:nvPr/>
        </p:nvSpPr>
        <p:spPr>
          <a:xfrm>
            <a:off x="6275160" y="4215240"/>
            <a:ext cx="0" cy="172836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  <p:sp>
        <p:nvSpPr>
          <p:cNvPr id="708" name="Line 22"/>
          <p:cNvSpPr/>
          <p:nvPr/>
        </p:nvSpPr>
        <p:spPr>
          <a:xfrm>
            <a:off x="6275160" y="5079240"/>
            <a:ext cx="1824120" cy="0"/>
          </a:xfrm>
          <a:prstGeom prst="line">
            <a:avLst/>
          </a:prstGeom>
          <a:ln w="25560">
            <a:solidFill>
              <a:srgbClr val="000000"/>
            </a:solidFill>
            <a:round/>
          </a:ln>
        </p:spPr>
      </p:sp>
    </p:spTree>
  </p:cSld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TextShape 1"/>
          <p:cNvSpPr txBox="1"/>
          <p:nvPr/>
        </p:nvSpPr>
        <p:spPr>
          <a:xfrm>
            <a:off x="1619280" y="2567160"/>
            <a:ext cx="5760720" cy="636120"/>
          </a:xfrm>
          <a:prstGeom prst="rect">
            <a:avLst/>
          </a:prstGeom>
        </p:spPr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HTML Forms</a:t>
            </a:r>
            <a:endParaRPr/>
          </a:p>
        </p:txBody>
      </p:sp>
      <p:sp>
        <p:nvSpPr>
          <p:cNvPr id="710" name="CustomShape 2"/>
          <p:cNvSpPr/>
          <p:nvPr/>
        </p:nvSpPr>
        <p:spPr>
          <a:xfrm>
            <a:off x="1619280" y="3383640"/>
            <a:ext cx="5760720" cy="40536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b"/>
          <a:p>
            <a:pPr algn="ctr">
              <a:lnSpc>
                <a:spcPct val="95000"/>
              </a:lnSpc>
            </a:pPr>
            <a:r>
              <a:rPr b="1" lang="en-IN" sz="2800">
                <a:solidFill>
                  <a:srgbClr val="faf7c8"/>
                </a:solidFill>
                <a:latin typeface="Corbel"/>
              </a:rPr>
              <a:t>Entering User Data from a Web Page</a:t>
            </a:r>
            <a:endParaRPr/>
          </a:p>
        </p:txBody>
      </p:sp>
      <p:pic>
        <p:nvPicPr>
          <p:cNvPr id="711" name="Picture 2" descr=""/>
          <p:cNvPicPr/>
          <p:nvPr/>
        </p:nvPicPr>
        <p:blipFill>
          <a:blip r:embed="rId1"/>
          <a:stretch>
            <a:fillRect/>
          </a:stretch>
        </p:blipFill>
        <p:spPr>
          <a:xfrm rot="4701000">
            <a:off x="3307320" y="3714120"/>
            <a:ext cx="2247480" cy="3067200"/>
          </a:xfrm>
          <a:prstGeom prst="rect">
            <a:avLst/>
          </a:prstGeom>
          <a:ln>
            <a:noFill/>
          </a:ln>
        </p:spPr>
      </p:pic>
      <p:pic>
        <p:nvPicPr>
          <p:cNvPr id="712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58080" y="426600"/>
            <a:ext cx="2171520" cy="2316240"/>
          </a:xfrm>
          <a:prstGeom prst="rect">
            <a:avLst/>
          </a:prstGeom>
          <a:ln>
            <a:noFill/>
          </a:ln>
        </p:spPr>
      </p:pic>
      <p:pic>
        <p:nvPicPr>
          <p:cNvPr id="713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43800" y="2590920"/>
            <a:ext cx="456840" cy="456840"/>
          </a:xfrm>
          <a:prstGeom prst="rect">
            <a:avLst/>
          </a:prstGeom>
          <a:ln>
            <a:noFill/>
          </a:ln>
        </p:spPr>
      </p:pic>
      <p:pic>
        <p:nvPicPr>
          <p:cNvPr id="714" name="Picture 8" descr=""/>
          <p:cNvPicPr/>
          <p:nvPr/>
        </p:nvPicPr>
        <p:blipFill>
          <a:blip r:embed="rId4"/>
          <a:stretch>
            <a:fillRect/>
          </a:stretch>
        </p:blipFill>
        <p:spPr>
          <a:xfrm rot="2683200">
            <a:off x="709560" y="1319040"/>
            <a:ext cx="1218960" cy="1218960"/>
          </a:xfrm>
          <a:prstGeom prst="rect">
            <a:avLst/>
          </a:prstGeom>
          <a:ln>
            <a:noFill/>
          </a:ln>
        </p:spPr>
      </p:pic>
    </p:spTree>
  </p:cSld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Forms</a:t>
            </a:r>
            <a:endParaRPr/>
          </a:p>
        </p:txBody>
      </p:sp>
      <p:sp>
        <p:nvSpPr>
          <p:cNvPr id="71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Forms are the primary method for gathering data from site visitors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Create a form block with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Example:</a:t>
            </a:r>
            <a:endParaRPr/>
          </a:p>
        </p:txBody>
      </p:sp>
      <p:sp>
        <p:nvSpPr>
          <p:cNvPr id="71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BD4BDD2-8C33-45E7-9637-38469FF5E42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18" name="CustomShape 4"/>
          <p:cNvSpPr/>
          <p:nvPr/>
        </p:nvSpPr>
        <p:spPr>
          <a:xfrm>
            <a:off x="755640" y="3105000"/>
            <a:ext cx="7488000" cy="4248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&lt;form&gt;&lt;/form&gt;</a:t>
            </a:r>
            <a:endParaRPr/>
          </a:p>
        </p:txBody>
      </p:sp>
      <p:sp>
        <p:nvSpPr>
          <p:cNvPr id="719" name="CustomShape 5"/>
          <p:cNvSpPr/>
          <p:nvPr/>
        </p:nvSpPr>
        <p:spPr>
          <a:xfrm>
            <a:off x="755640" y="4495680"/>
            <a:ext cx="7488000" cy="14302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&lt;form name="myForm" method="post" action="path/to/some-script.php"&gt;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...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&lt;/form&gt;</a:t>
            </a:r>
            <a:endParaRPr/>
          </a:p>
        </p:txBody>
      </p:sp>
      <p:sp>
        <p:nvSpPr>
          <p:cNvPr id="720" name="CustomShape 6"/>
          <p:cNvSpPr/>
          <p:nvPr/>
        </p:nvSpPr>
        <p:spPr>
          <a:xfrm>
            <a:off x="1981080" y="5562720"/>
            <a:ext cx="5513040" cy="1045440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800">
                <a:solidFill>
                  <a:srgbClr val="f7ffe7"/>
                </a:solidFill>
                <a:latin typeface="Corbel"/>
              </a:rPr>
              <a:t>The "action" attribute tells where the form data should be sent</a:t>
            </a:r>
            <a:endParaRPr/>
          </a:p>
        </p:txBody>
      </p:sp>
      <p:sp>
        <p:nvSpPr>
          <p:cNvPr id="721" name="CustomShape 7"/>
          <p:cNvSpPr/>
          <p:nvPr/>
        </p:nvSpPr>
        <p:spPr>
          <a:xfrm>
            <a:off x="3581280" y="2819520"/>
            <a:ext cx="5065200" cy="1416600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480">
            <a:solidFill>
              <a:srgbClr val="f5ffe0"/>
            </a:solidFill>
            <a:round/>
          </a:ln>
        </p:spPr>
        <p:txBody>
          <a:bodyPr lIns="90000" rIns="90000" tIns="45000" bIns="45000"/>
          <a:p>
            <a:pPr algn="ctr">
              <a:lnSpc>
                <a:spcPts val="1058"/>
              </a:lnSpc>
            </a:pPr>
            <a:r>
              <a:rPr b="1" lang="en-IN" sz="2600">
                <a:solidFill>
                  <a:srgbClr val="f7ffe7"/>
                </a:solidFill>
                <a:latin typeface="Corbel"/>
              </a:rPr>
              <a:t>The “method" attribute tells how the form data should be sent – via GET or POST request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Form Fields</a:t>
            </a:r>
            <a:endParaRPr/>
          </a:p>
        </p:txBody>
      </p:sp>
      <p:sp>
        <p:nvSpPr>
          <p:cNvPr id="723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Single-line text input fields: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Multi-line textarea fields: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Hidden fields contain data not shown to the user: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 lvl="1">
              <a:lnSpc>
                <a:spcPct val="9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Often used by JavaScript code</a:t>
            </a:r>
            <a:endParaRPr/>
          </a:p>
        </p:txBody>
      </p:sp>
      <p:sp>
        <p:nvSpPr>
          <p:cNvPr id="72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FE58E1F-0EC1-48AE-9E43-1AC5966B1C44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25" name="CustomShape 4"/>
          <p:cNvSpPr/>
          <p:nvPr/>
        </p:nvSpPr>
        <p:spPr>
          <a:xfrm>
            <a:off x="755640" y="1730520"/>
            <a:ext cx="7488000" cy="7599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type="text" name="FirstName" value="This is a text field" /&gt;</a:t>
            </a:r>
            <a:endParaRPr/>
          </a:p>
        </p:txBody>
      </p:sp>
      <p:sp>
        <p:nvSpPr>
          <p:cNvPr id="726" name="CustomShape 5"/>
          <p:cNvSpPr/>
          <p:nvPr/>
        </p:nvSpPr>
        <p:spPr>
          <a:xfrm>
            <a:off x="755640" y="3276720"/>
            <a:ext cx="7488000" cy="7599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&lt;textarea name="Comments"&gt;This is a multi-line text field&lt;/textarea&gt;</a:t>
            </a:r>
            <a:endParaRPr/>
          </a:p>
        </p:txBody>
      </p:sp>
      <p:sp>
        <p:nvSpPr>
          <p:cNvPr id="727" name="CustomShape 6"/>
          <p:cNvSpPr/>
          <p:nvPr/>
        </p:nvSpPr>
        <p:spPr>
          <a:xfrm>
            <a:off x="755640" y="4930920"/>
            <a:ext cx="7488000" cy="7599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type="hidden" name="Account" value="This is a hidden text field" /&gt;</a:t>
            </a:r>
            <a:endParaRPr/>
          </a:p>
        </p:txBody>
      </p:sp>
    </p:spTree>
  </p:cSld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Fieldsets</a:t>
            </a:r>
            <a:endParaRPr/>
          </a:p>
        </p:txBody>
      </p:sp>
      <p:sp>
        <p:nvSpPr>
          <p:cNvPr id="729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Fieldsets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are used to enclose a group of related form fields: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The </a:t>
            </a:r>
            <a:r>
              <a:rPr b="1" lang="en-US" sz="3000">
                <a:solidFill>
                  <a:srgbClr val="ffffff"/>
                </a:solidFill>
                <a:latin typeface="Corbel"/>
              </a:rPr>
              <a:t>&lt;legend&gt;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 is the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fieldset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's title.</a:t>
            </a:r>
            <a:endParaRPr/>
          </a:p>
        </p:txBody>
      </p:sp>
      <p:sp>
        <p:nvSpPr>
          <p:cNvPr id="73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300426D-1103-438C-BA4D-BD9A9D25F611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31" name="CustomShape 4"/>
          <p:cNvSpPr/>
          <p:nvPr/>
        </p:nvSpPr>
        <p:spPr>
          <a:xfrm>
            <a:off x="755640" y="1926360"/>
            <a:ext cx="7488000" cy="44467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&lt;form method="post" action="form.aspx"&gt;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&lt;fieldset&gt;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&lt;legend&gt;Client Details&lt;/legend&gt;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type="text" id="Name" /&gt;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type="text" id="Phone" /&gt;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&lt;/fieldset&gt;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&lt;fieldset&gt;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&lt;legend&gt;Order Details&lt;/legend&gt;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type="text" id="Quantity" /&gt;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&lt;textarea cols="40" rows="10"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
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         id="Remarks"&gt;&lt;/textarea&gt;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   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&lt;/fieldset&gt;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&lt;/form&gt;</a:t>
            </a:r>
            <a:endParaRPr/>
          </a:p>
        </p:txBody>
      </p:sp>
    </p:spTree>
  </p:cSld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Form Input Controls</a:t>
            </a:r>
            <a:endParaRPr/>
          </a:p>
        </p:txBody>
      </p:sp>
      <p:sp>
        <p:nvSpPr>
          <p:cNvPr id="733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Checkboxes: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Radio buttons: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Radio buttons can be grouped, allowing only one to be selected from a group:</a:t>
            </a:r>
            <a:endParaRPr/>
          </a:p>
        </p:txBody>
      </p:sp>
      <p:sp>
        <p:nvSpPr>
          <p:cNvPr id="734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926E256-109F-4177-8728-B5624769AAD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35" name="CustomShape 4"/>
          <p:cNvSpPr/>
          <p:nvPr/>
        </p:nvSpPr>
        <p:spPr>
          <a:xfrm>
            <a:off x="755640" y="1806840"/>
            <a:ext cx="7488000" cy="7599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type="checkbox" name="fruit" value="apple" /&gt;</a:t>
            </a:r>
            <a:endParaRPr/>
          </a:p>
        </p:txBody>
      </p:sp>
      <p:sp>
        <p:nvSpPr>
          <p:cNvPr id="736" name="CustomShape 5"/>
          <p:cNvSpPr/>
          <p:nvPr/>
        </p:nvSpPr>
        <p:spPr>
          <a:xfrm>
            <a:off x="755640" y="3486240"/>
            <a:ext cx="7488000" cy="4248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type="radio" name="title" value="Mr." /&gt;</a:t>
            </a:r>
            <a:endParaRPr/>
          </a:p>
        </p:txBody>
      </p:sp>
      <p:sp>
        <p:nvSpPr>
          <p:cNvPr id="737" name="CustomShape 6"/>
          <p:cNvSpPr/>
          <p:nvPr/>
        </p:nvSpPr>
        <p:spPr>
          <a:xfrm>
            <a:off x="762120" y="5445000"/>
            <a:ext cx="7467120" cy="7599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type="radio" name="</a:t>
            </a:r>
            <a:r>
              <a:rPr b="1" lang="en-IN" sz="2200">
                <a:solidFill>
                  <a:srgbClr val="faf8be"/>
                </a:solidFill>
                <a:latin typeface="Consolas"/>
              </a:rPr>
              <a:t>city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" value="Lom" /&gt;</a:t>
            </a:r>
            <a:endParaRPr/>
          </a:p>
          <a:p>
            <a:pPr>
              <a:lnSpc>
                <a:spcPts val="847"/>
              </a:lnSpc>
            </a:pPr>
            <a:r>
              <a:rPr b="1" lang="en-IN" sz="2200">
                <a:solidFill>
                  <a:srgbClr val="8cf4f2"/>
                </a:solidFill>
                <a:latin typeface="Consolas"/>
              </a:rPr>
              <a:t>&lt;input type="radio" name="</a:t>
            </a:r>
            <a:r>
              <a:rPr b="1" lang="en-IN" sz="2200">
                <a:solidFill>
                  <a:srgbClr val="faf8be"/>
                </a:solidFill>
                <a:latin typeface="Consolas"/>
              </a:rPr>
              <a:t>city</a:t>
            </a:r>
            <a:r>
              <a:rPr b="1" lang="en-IN" sz="2200">
                <a:solidFill>
                  <a:srgbClr val="8cf4f2"/>
                </a:solidFill>
                <a:latin typeface="Consolas"/>
              </a:rPr>
              <a:t>" value="Ruse" /&gt;</a:t>
            </a:r>
            <a:endParaRPr/>
          </a:p>
        </p:txBody>
      </p:sp>
    </p:spTree>
  </p:cSld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Other Form Controls</a:t>
            </a:r>
            <a:endParaRPr/>
          </a:p>
        </p:txBody>
      </p:sp>
      <p:sp>
        <p:nvSpPr>
          <p:cNvPr id="739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9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Dropdown menus:</a:t>
            </a: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Submit button:</a:t>
            </a:r>
            <a:endParaRPr/>
          </a:p>
        </p:txBody>
      </p:sp>
      <p:sp>
        <p:nvSpPr>
          <p:cNvPr id="74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A67E4FBE-7443-4B86-9BA4-3DD06D9728A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41" name="CustomShape 4"/>
          <p:cNvSpPr/>
          <p:nvPr/>
        </p:nvSpPr>
        <p:spPr>
          <a:xfrm>
            <a:off x="611280" y="1752480"/>
            <a:ext cx="7848360" cy="22849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&lt;select name="gender"&gt;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&lt;option value="Value 1"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selected="selected"&gt;Male&lt;/option&gt;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&lt;option value="Value 2"&gt;Female&lt;/option&gt;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&lt;option value="Value 3"&gt;Other&lt;/option&gt;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&lt;/select&gt;</a:t>
            </a:r>
            <a:endParaRPr/>
          </a:p>
        </p:txBody>
      </p:sp>
      <p:sp>
        <p:nvSpPr>
          <p:cNvPr id="742" name="CustomShape 5"/>
          <p:cNvSpPr/>
          <p:nvPr/>
        </p:nvSpPr>
        <p:spPr>
          <a:xfrm>
            <a:off x="611280" y="5036400"/>
            <a:ext cx="7848360" cy="8218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type="submit" name="submitBtn" value="Apply Now" /&gt;</a:t>
            </a:r>
            <a:endParaRPr/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Structure</a:t>
            </a:r>
            <a:endParaRPr/>
          </a:p>
        </p:txBody>
      </p:sp>
      <p:sp>
        <p:nvSpPr>
          <p:cNvPr id="264" name="TextShape 2"/>
          <p:cNvSpPr txBox="1"/>
          <p:nvPr/>
        </p:nvSpPr>
        <p:spPr>
          <a:xfrm>
            <a:off x="228600" y="1295280"/>
            <a:ext cx="8686440" cy="48002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HTML is comprised of “elements” and “tags”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Begins with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&lt;html&gt;</a:t>
            </a:r>
            <a:r>
              <a:rPr b="1" lang="en-US" sz="2800">
                <a:solidFill>
                  <a:srgbClr val="ebffc2"/>
                </a:solidFill>
                <a:latin typeface="Corbel"/>
              </a:rPr>
              <a:t> and ends with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&lt;/html&gt;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Elements (tags) are nested one inside another: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Tags have attributes: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2800">
                <a:solidFill>
                  <a:srgbClr val="ebffd2"/>
                </a:solidFill>
                <a:latin typeface="Corbel"/>
              </a:rPr>
              <a:t>HTML describes structure using two main sections: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&lt;head&gt;</a:t>
            </a:r>
            <a:r>
              <a:rPr b="1" lang="en-US" sz="2800">
                <a:solidFill>
                  <a:srgbClr val="ebffd2"/>
                </a:solidFill>
                <a:latin typeface="Corbel"/>
              </a:rPr>
              <a:t> and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&lt;body&gt;</a:t>
            </a:r>
            <a:endParaRPr/>
          </a:p>
        </p:txBody>
      </p:sp>
      <p:sp>
        <p:nvSpPr>
          <p:cNvPr id="26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D6D6B7B8-54ED-4040-863C-FFD9D7699870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266" name="CustomShape 4"/>
          <p:cNvSpPr/>
          <p:nvPr/>
        </p:nvSpPr>
        <p:spPr>
          <a:xfrm>
            <a:off x="615960" y="3156840"/>
            <a:ext cx="791820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&lt;html&gt; &lt;head&gt;&lt;/head&gt; &lt;body&gt;&lt;/body&gt; &lt;/html&gt;</a:t>
            </a:r>
            <a:endParaRPr/>
          </a:p>
        </p:txBody>
      </p:sp>
      <p:sp>
        <p:nvSpPr>
          <p:cNvPr id="267" name="CustomShape 5"/>
          <p:cNvSpPr/>
          <p:nvPr/>
        </p:nvSpPr>
        <p:spPr>
          <a:xfrm>
            <a:off x="615960" y="4299840"/>
            <a:ext cx="7918200" cy="41940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&lt;img src="logo.jpg" alt="logo" /&gt;</a:t>
            </a:r>
            <a:endParaRPr/>
          </a:p>
        </p:txBody>
      </p:sp>
    </p:spTree>
  </p:cSld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Other Form Controls (2)</a:t>
            </a:r>
            <a:endParaRPr/>
          </a:p>
        </p:txBody>
      </p:sp>
      <p:sp>
        <p:nvSpPr>
          <p:cNvPr id="74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Reset button – brings the form to its initial state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Image button – acts like submit but image is displayed and click coordinates are sent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Ordinary button – used for Javascript, no default action</a:t>
            </a:r>
            <a:endParaRPr/>
          </a:p>
        </p:txBody>
      </p:sp>
      <p:sp>
        <p:nvSpPr>
          <p:cNvPr id="74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E108CED9-062A-4CB6-B2DA-B76FE22371A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46" name="CustomShape 4"/>
          <p:cNvSpPr/>
          <p:nvPr/>
        </p:nvSpPr>
        <p:spPr>
          <a:xfrm>
            <a:off x="755640" y="1752480"/>
            <a:ext cx="7632360" cy="8218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type="reset" name="resetBtn" value="Reset the form" /&gt;</a:t>
            </a:r>
            <a:endParaRPr/>
          </a:p>
        </p:txBody>
      </p:sp>
      <p:sp>
        <p:nvSpPr>
          <p:cNvPr id="747" name="CustomShape 5"/>
          <p:cNvSpPr/>
          <p:nvPr/>
        </p:nvSpPr>
        <p:spPr>
          <a:xfrm>
            <a:off x="755640" y="3808440"/>
            <a:ext cx="7632360" cy="8218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type="image" src="submit.gif" name="submitBtn" alt="Submit" /&gt;</a:t>
            </a:r>
            <a:endParaRPr/>
          </a:p>
        </p:txBody>
      </p:sp>
      <p:sp>
        <p:nvSpPr>
          <p:cNvPr id="748" name="CustomShape 6"/>
          <p:cNvSpPr/>
          <p:nvPr/>
        </p:nvSpPr>
        <p:spPr>
          <a:xfrm>
            <a:off x="755640" y="5862960"/>
            <a:ext cx="7632360" cy="456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type="button" value="click me" /&gt;</a:t>
            </a:r>
            <a:endParaRPr/>
          </a:p>
        </p:txBody>
      </p:sp>
    </p:spTree>
  </p:cSld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Other Form Controls (3)</a:t>
            </a:r>
            <a:endParaRPr/>
          </a:p>
        </p:txBody>
      </p:sp>
      <p:sp>
        <p:nvSpPr>
          <p:cNvPr id="750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Password input – a text field which masks the entered text with * signs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Multiple select field – displays the list of items in multiple lines, instead of one</a:t>
            </a:r>
            <a:endParaRPr/>
          </a:p>
        </p:txBody>
      </p:sp>
      <p:sp>
        <p:nvSpPr>
          <p:cNvPr id="75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8506C92F-A0A0-49E3-9440-3DB48952CB1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52" name="CustomShape 4"/>
          <p:cNvSpPr/>
          <p:nvPr/>
        </p:nvSpPr>
        <p:spPr>
          <a:xfrm>
            <a:off x="684360" y="2209680"/>
            <a:ext cx="7848360" cy="456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type="password" name="pass" /&gt;</a:t>
            </a:r>
            <a:endParaRPr/>
          </a:p>
        </p:txBody>
      </p:sp>
      <p:sp>
        <p:nvSpPr>
          <p:cNvPr id="753" name="CustomShape 5"/>
          <p:cNvSpPr/>
          <p:nvPr/>
        </p:nvSpPr>
        <p:spPr>
          <a:xfrm>
            <a:off x="684360" y="4038480"/>
            <a:ext cx="7848360" cy="22849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&lt;select name="products" multiple="multiple"&gt;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&lt;option value="Value 1"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selected="selected"&gt;keyboard&lt;/option&gt;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&lt;option value="Value 2"&gt;mouse&lt;/option&gt;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&lt;option value="Value 3"&gt;speakers&lt;/option&gt;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&lt;/select&gt;</a:t>
            </a:r>
            <a:endParaRPr/>
          </a:p>
        </p:txBody>
      </p:sp>
    </p:spTree>
  </p:cSld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Other Form Controls (4)</a:t>
            </a:r>
            <a:endParaRPr/>
          </a:p>
        </p:txBody>
      </p:sp>
      <p:sp>
        <p:nvSpPr>
          <p:cNvPr id="755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File input – a field used for uploading files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When used, it requires the form element to have a specific attribute:</a:t>
            </a:r>
            <a:endParaRPr/>
          </a:p>
        </p:txBody>
      </p:sp>
      <p:sp>
        <p:nvSpPr>
          <p:cNvPr id="756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AF9AEB7-2DF2-4C53-91C9-1026264EF7FD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57" name="CustomShape 4"/>
          <p:cNvSpPr/>
          <p:nvPr/>
        </p:nvSpPr>
        <p:spPr>
          <a:xfrm>
            <a:off x="684360" y="1752480"/>
            <a:ext cx="7848360" cy="456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type="file" name="photo" /&gt;</a:t>
            </a:r>
            <a:endParaRPr/>
          </a:p>
        </p:txBody>
      </p:sp>
      <p:sp>
        <p:nvSpPr>
          <p:cNvPr id="758" name="CustomShape 5"/>
          <p:cNvSpPr/>
          <p:nvPr/>
        </p:nvSpPr>
        <p:spPr>
          <a:xfrm>
            <a:off x="684360" y="3581280"/>
            <a:ext cx="7848360" cy="19191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&lt;form enctype="multipart/form-data"&gt;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...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type="file" name="photo"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...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&lt;/form&gt;</a:t>
            </a:r>
            <a:endParaRPr/>
          </a:p>
        </p:txBody>
      </p:sp>
    </p:spTree>
  </p:cSld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Labels</a:t>
            </a:r>
            <a:endParaRPr/>
          </a:p>
        </p:txBody>
      </p:sp>
      <p:sp>
        <p:nvSpPr>
          <p:cNvPr id="760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Form labels are used to associate an explanatory text to a form field using the field's ID.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Clicking on a label focuses its associated field (checkboxes are toggled, radio buttons are checked)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Labels are both a usability and accessibility feature and are required in order to pass accessibility validation.</a:t>
            </a:r>
            <a:endParaRPr/>
          </a:p>
        </p:txBody>
      </p:sp>
      <p:sp>
        <p:nvSpPr>
          <p:cNvPr id="761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02A8157C-0287-4A80-B7F8-BEE0054B7BB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62" name="CustomShape 4"/>
          <p:cNvSpPr/>
          <p:nvPr/>
        </p:nvSpPr>
        <p:spPr>
          <a:xfrm>
            <a:off x="684360" y="2209680"/>
            <a:ext cx="7848360" cy="82188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&lt;label for="fn"&gt;First Name&lt;/label&gt;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type="text" id="fn" /&gt;</a:t>
            </a:r>
            <a:endParaRPr/>
          </a:p>
        </p:txBody>
      </p:sp>
    </p:spTree>
  </p:cSld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Forms – Example</a:t>
            </a:r>
            <a:endParaRPr/>
          </a:p>
        </p:txBody>
      </p:sp>
      <p:sp>
        <p:nvSpPr>
          <p:cNvPr id="764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338B4E67-1715-4242-8003-9A64C4AAA7D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65" name="CustomShape 3"/>
          <p:cNvSpPr/>
          <p:nvPr/>
        </p:nvSpPr>
        <p:spPr>
          <a:xfrm>
            <a:off x="555480" y="1143000"/>
            <a:ext cx="8054640" cy="55767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&lt;form method="post" action="apply-now.php"&gt;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&lt;input name="subject" type="hidden" value="Class"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&lt;fieldset&gt;&lt;legend&gt;Academic information&lt;/legend&gt;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&lt;label for="degree"&gt;Degree&lt;/label&gt;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&lt;select name="degree" id="degree"&gt;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&lt;option value="BA"&gt;Bachelor of Art&lt;/option&gt;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&lt;option value="BS"&gt;Bachelor of Science&lt;/option&gt;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&lt;option value="MBA" selected="selected"&gt;Master of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Business Administration&lt;/option&gt;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&lt;/select&gt;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&lt;label for="studentid"&gt;Student ID&lt;/label&gt;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&lt;input type="password" name="studentid"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&lt;/fieldset&gt;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&lt;fieldset&gt;&lt;legend&gt;Personal Details&lt;/legend&gt;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&lt;label for="fname"&gt;First Name&lt;/label&gt;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&lt;input type="text" name="fname" id="fname"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&lt;label for="lname"&gt;Last Name&lt;/label&gt;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&lt;input type="text" name="lname" id="lname" /&gt;</a:t>
            </a:r>
            <a:endParaRPr/>
          </a:p>
        </p:txBody>
      </p:sp>
      <p:sp>
        <p:nvSpPr>
          <p:cNvPr id="766" name="CustomShape 4"/>
          <p:cNvSpPr/>
          <p:nvPr/>
        </p:nvSpPr>
        <p:spPr>
          <a:xfrm>
            <a:off x="533520" y="649800"/>
            <a:ext cx="548604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form.html</a:t>
            </a:r>
            <a:endParaRPr/>
          </a:p>
        </p:txBody>
      </p:sp>
    </p:spTree>
  </p:cSld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Forms – Example (2)</a:t>
            </a:r>
            <a:endParaRPr/>
          </a:p>
        </p:txBody>
      </p:sp>
      <p:sp>
        <p:nvSpPr>
          <p:cNvPr id="768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F8BB73AA-728E-4BF2-944B-D6A0C72AB84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69" name="CustomShape 3"/>
          <p:cNvSpPr/>
          <p:nvPr/>
        </p:nvSpPr>
        <p:spPr>
          <a:xfrm>
            <a:off x="534960" y="1254960"/>
            <a:ext cx="8075160" cy="53017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Gender: 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&lt;input name="gender" type="radio" id="gm" value="m" /&gt;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&lt;label for="gm"&gt;Male&lt;/label&gt;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&lt;input name="gender" type="radio" id="gf" value="f" /&gt;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&lt;label for="gf"&gt;Female&lt;/label&gt;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&lt;br /&gt;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&lt;label for="email"&gt;Email&lt;/label&gt;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&lt;input type="text" name="email" id="email" /&gt;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&lt;/fieldset&gt;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&lt;p&gt;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&lt;textarea name="terms" cols="30" rows="4"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readonly="readonly"&gt;TERMS AND CONDITIONS...&lt;/textarea&gt;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&lt;/p&gt;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&lt;p&gt;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&lt;input type="submit" name="submit" value="Send Form" /&gt;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&lt;input type="reset" value="Clear Form" /&gt;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>
                <a:solidFill>
                  <a:srgbClr val="8cf4f2"/>
                </a:solidFill>
                <a:latin typeface="Consolas"/>
              </a:rPr>
              <a:t>&lt;/p&gt;</a:t>
            </a:r>
            <a:endParaRPr/>
          </a:p>
          <a:p>
            <a:pPr>
              <a:lnSpc>
                <a:spcPts val="706"/>
              </a:lnSpc>
            </a:pPr>
            <a:r>
              <a:rPr b="1" lang="en-IN">
                <a:solidFill>
                  <a:srgbClr val="8cf4f2"/>
                </a:solidFill>
                <a:latin typeface="Consolas"/>
              </a:rPr>
              <a:t>&lt;/form&gt;</a:t>
            </a:r>
            <a:endParaRPr/>
          </a:p>
        </p:txBody>
      </p:sp>
      <p:sp>
        <p:nvSpPr>
          <p:cNvPr id="770" name="CustomShape 4"/>
          <p:cNvSpPr/>
          <p:nvPr/>
        </p:nvSpPr>
        <p:spPr>
          <a:xfrm>
            <a:off x="533520" y="713880"/>
            <a:ext cx="548604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form.html (continued)</a:t>
            </a:r>
            <a:endParaRPr/>
          </a:p>
        </p:txBody>
      </p:sp>
    </p:spTree>
  </p:cSld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CustomShape 1"/>
          <p:cNvSpPr/>
          <p:nvPr/>
        </p:nvSpPr>
        <p:spPr>
          <a:xfrm>
            <a:off x="533520" y="713880"/>
            <a:ext cx="548604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form.html (continued)</a:t>
            </a:r>
            <a:endParaRPr/>
          </a:p>
        </p:txBody>
      </p:sp>
      <p:sp>
        <p:nvSpPr>
          <p:cNvPr id="772" name="TextShape 2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Forms – Example (3)</a:t>
            </a:r>
            <a:endParaRPr/>
          </a:p>
        </p:txBody>
      </p:sp>
      <p:sp>
        <p:nvSpPr>
          <p:cNvPr id="77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B4BD921-F462-4DDD-9F8D-709721D4D50E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pic>
        <p:nvPicPr>
          <p:cNvPr id="77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405160" y="1295280"/>
            <a:ext cx="4333680" cy="5143320"/>
          </a:xfrm>
          <a:prstGeom prst="rect">
            <a:avLst/>
          </a:prstGeom>
          <a:ln w="9360">
            <a:noFill/>
          </a:ln>
        </p:spPr>
      </p:pic>
    </p:spTree>
  </p:cSld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TabIndex</a:t>
            </a:r>
            <a:endParaRPr/>
          </a:p>
        </p:txBody>
      </p:sp>
      <p:sp>
        <p:nvSpPr>
          <p:cNvPr id="77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tabindex HTML attribute controls the order in which form fields and hyperlinks are focused when repeatedly pressing the TAB key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tabindex="0" (zero) - "natural" order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If X &gt; Y, then elements with tabindex="X" are iterated before elements with tabindex="Y"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Elements with negative tabindex are skipped, however, this is not defined in the standard</a:t>
            </a:r>
            <a:endParaRPr/>
          </a:p>
          <a:p>
            <a:pPr>
              <a:lnSpc>
                <a:spcPts val="1341"/>
              </a:lnSpc>
            </a:pPr>
            <a:endParaRPr/>
          </a:p>
        </p:txBody>
      </p:sp>
      <p:sp>
        <p:nvSpPr>
          <p:cNvPr id="77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59C6AE4-0067-4477-961E-783EAC128AA8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78" name="CustomShape 4"/>
          <p:cNvSpPr/>
          <p:nvPr/>
        </p:nvSpPr>
        <p:spPr>
          <a:xfrm>
            <a:off x="684360" y="5715000"/>
            <a:ext cx="7848360" cy="456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400">
                <a:solidFill>
                  <a:srgbClr val="8cf4f2"/>
                </a:solidFill>
                <a:latin typeface="Consolas"/>
              </a:rPr>
              <a:t>&lt;input type="text" tabindex="10" /&gt;</a:t>
            </a:r>
            <a:endParaRPr/>
          </a:p>
        </p:txBody>
      </p:sp>
    </p:spTree>
  </p:cSld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TextShape 1"/>
          <p:cNvSpPr txBox="1"/>
          <p:nvPr/>
        </p:nvSpPr>
        <p:spPr>
          <a:xfrm>
            <a:off x="609480" y="4572000"/>
            <a:ext cx="7924320" cy="685440"/>
          </a:xfrm>
          <a:prstGeom prst="rect">
            <a:avLst/>
          </a:prstGeom>
        </p:spPr>
        <p:txBody>
          <a:bodyPr lIns="90000" rIns="90000" tIns="0" bIns="0" anchor="ctr"/>
          <a:p>
            <a:pPr algn="ctr">
              <a:lnSpc>
                <a:spcPts val="1764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HTML Frames</a:t>
            </a:r>
            <a:endParaRPr/>
          </a:p>
        </p:txBody>
      </p:sp>
      <p:sp>
        <p:nvSpPr>
          <p:cNvPr id="780" name="TextShape 2"/>
          <p:cNvSpPr txBox="1"/>
          <p:nvPr/>
        </p:nvSpPr>
        <p:spPr>
          <a:xfrm>
            <a:off x="609480" y="5298120"/>
            <a:ext cx="7924320" cy="568800"/>
          </a:xfrm>
          <a:prstGeom prst="rect">
            <a:avLst/>
          </a:prstGeom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IN" sz="2800">
                <a:solidFill>
                  <a:srgbClr val="faf7c8"/>
                </a:solidFill>
                <a:latin typeface="Consolas"/>
              </a:rPr>
              <a:t>&lt;frameset&gt;</a:t>
            </a:r>
            <a:r>
              <a:rPr b="1" lang="en-IN" sz="2800">
                <a:solidFill>
                  <a:srgbClr val="faf7c8"/>
                </a:solidFill>
                <a:latin typeface="Corbel"/>
              </a:rPr>
              <a:t>, </a:t>
            </a:r>
            <a:r>
              <a:rPr b="1" lang="en-IN" sz="2800">
                <a:solidFill>
                  <a:srgbClr val="faf7c8"/>
                </a:solidFill>
                <a:latin typeface="Consolas"/>
              </a:rPr>
              <a:t>&lt;frame&gt;</a:t>
            </a:r>
            <a:r>
              <a:rPr b="1" lang="en-IN" sz="2800">
                <a:solidFill>
                  <a:srgbClr val="faf7c8"/>
                </a:solidFill>
                <a:latin typeface="Corbel"/>
              </a:rPr>
              <a:t> and </a:t>
            </a:r>
            <a:r>
              <a:rPr b="1" lang="en-IN" sz="2800">
                <a:solidFill>
                  <a:srgbClr val="faf7c8"/>
                </a:solidFill>
                <a:latin typeface="Consolas"/>
              </a:rPr>
              <a:t>&lt;iframe&gt;</a:t>
            </a:r>
            <a:endParaRPr/>
          </a:p>
        </p:txBody>
      </p:sp>
      <p:pic>
        <p:nvPicPr>
          <p:cNvPr id="78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38080" y="1447920"/>
            <a:ext cx="3657240" cy="2437920"/>
          </a:xfrm>
          <a:prstGeom prst="rect">
            <a:avLst/>
          </a:prstGeom>
          <a:ln>
            <a:noFill/>
          </a:ln>
        </p:spPr>
      </p:pic>
      <p:pic>
        <p:nvPicPr>
          <p:cNvPr id="782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19720" y="1425600"/>
            <a:ext cx="3790440" cy="2438640"/>
          </a:xfrm>
          <a:prstGeom prst="rect">
            <a:avLst/>
          </a:prstGeom>
          <a:ln>
            <a:noFill/>
          </a:ln>
        </p:spPr>
      </p:pic>
    </p:spTree>
  </p:cSld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Frames</a:t>
            </a:r>
            <a:endParaRPr/>
          </a:p>
        </p:txBody>
      </p:sp>
      <p:sp>
        <p:nvSpPr>
          <p:cNvPr id="784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Frames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provide a way to show multiple HTML documents in a single Web page</a:t>
            </a:r>
            <a:endParaRPr/>
          </a:p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page can be split into separate views (frames) horizontally and vertically</a:t>
            </a:r>
            <a:endParaRPr/>
          </a:p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Frames were popular in the early ages of HTML development, but now their usage is rejected</a:t>
            </a:r>
            <a:endParaRPr/>
          </a:p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Frames are not supported by all user agents (browsers, search engines, etc.)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A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&lt;noframes&gt; 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element is used to provide content for non-compatible agents.</a:t>
            </a:r>
            <a:endParaRPr/>
          </a:p>
        </p:txBody>
      </p:sp>
      <p:sp>
        <p:nvSpPr>
          <p:cNvPr id="78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D657698-2919-4CAC-B78B-5D263A7431E3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Code Formatting</a:t>
            </a:r>
            <a:endParaRPr/>
          </a:p>
        </p:txBody>
      </p:sp>
      <p:sp>
        <p:nvSpPr>
          <p:cNvPr id="269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The HTML source code should be formatted to increase readability and facilitate debugging.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Every block element should start on a new line.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Every nested (block) element should be indented.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Browsers ignore multiple whitespaces in the page source, so formatting is harmless.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For performance reasons, formatting can be sacrificed</a:t>
            </a:r>
            <a:endParaRPr/>
          </a:p>
        </p:txBody>
      </p:sp>
      <p:sp>
        <p:nvSpPr>
          <p:cNvPr id="27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91FE6903-1E3D-4200-91BD-6E8FAD09762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HTML Frames – Demo</a:t>
            </a:r>
            <a:endParaRPr/>
          </a:p>
        </p:txBody>
      </p:sp>
      <p:sp>
        <p:nvSpPr>
          <p:cNvPr id="787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01B3D57-2D6B-4FE4-B421-F34419E4ED39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88" name="CustomShape 3"/>
          <p:cNvSpPr/>
          <p:nvPr/>
        </p:nvSpPr>
        <p:spPr>
          <a:xfrm>
            <a:off x="687240" y="1712880"/>
            <a:ext cx="7770600" cy="298656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&lt;html&gt;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&lt;head&gt;&lt;title&gt;Frames Example&lt;/title&gt;&lt;/head&gt;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&lt;frameset cols="180px,*,150px"&gt;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&lt;frame src="left.html"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&lt;frame src="middle.html"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&lt;frame src="right.html" /&gt;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  </a:t>
            </a:r>
            <a:r>
              <a:rPr b="1" lang="en-IN" sz="2000">
                <a:solidFill>
                  <a:srgbClr val="8cf4f2"/>
                </a:solidFill>
                <a:latin typeface="Consolas"/>
              </a:rPr>
              <a:t>&lt;/frameset&gt;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&lt;/html&gt;</a:t>
            </a:r>
            <a:endParaRPr/>
          </a:p>
        </p:txBody>
      </p:sp>
      <p:sp>
        <p:nvSpPr>
          <p:cNvPr id="789" name="CustomShape 4"/>
          <p:cNvSpPr/>
          <p:nvPr/>
        </p:nvSpPr>
        <p:spPr>
          <a:xfrm>
            <a:off x="6428880" y="1094760"/>
            <a:ext cx="2057040" cy="572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frames.html</a:t>
            </a:r>
            <a:endParaRPr/>
          </a:p>
        </p:txBody>
      </p:sp>
      <p:sp>
        <p:nvSpPr>
          <p:cNvPr id="790" name="CustomShape 5"/>
          <p:cNvSpPr/>
          <p:nvPr/>
        </p:nvSpPr>
        <p:spPr>
          <a:xfrm>
            <a:off x="533520" y="5218200"/>
            <a:ext cx="8076960" cy="106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IN" sz="3200">
                <a:solidFill>
                  <a:srgbClr val="ebffd2"/>
                </a:solidFill>
                <a:latin typeface="Corbel"/>
              </a:rPr>
              <a:t>Note the </a:t>
            </a:r>
            <a:r>
              <a:rPr b="1" lang="en-IN" sz="3200">
                <a:solidFill>
                  <a:srgbClr val="daedf2"/>
                </a:solidFill>
                <a:latin typeface="Corbel"/>
              </a:rPr>
              <a:t>target</a:t>
            </a:r>
            <a:r>
              <a:rPr b="1" lang="en-IN" sz="3200">
                <a:solidFill>
                  <a:srgbClr val="ebffd2"/>
                </a:solidFill>
                <a:latin typeface="Corbel"/>
              </a:rPr>
              <a:t> attribute applied to the </a:t>
            </a:r>
            <a:r>
              <a:rPr b="1" lang="en-IN" sz="3200">
                <a:solidFill>
                  <a:srgbClr val="daedf2"/>
                </a:solidFill>
                <a:latin typeface="Consolas"/>
              </a:rPr>
              <a:t>&lt;a&gt;</a:t>
            </a:r>
            <a:r>
              <a:rPr b="1" lang="en-IN" sz="3200">
                <a:solidFill>
                  <a:srgbClr val="ebffd2"/>
                </a:solidFill>
                <a:latin typeface="Corbel"/>
              </a:rPr>
              <a:t> elements in the left frame.</a:t>
            </a:r>
            <a:endParaRPr/>
          </a:p>
        </p:txBody>
      </p:sp>
    </p:spTree>
  </p:cSld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Inline Frames: </a:t>
            </a:r>
            <a:r>
              <a:rPr b="1" lang="en-US" sz="4000">
                <a:solidFill>
                  <a:srgbClr val="ccff33"/>
                </a:solidFill>
                <a:latin typeface="Consolas"/>
              </a:rPr>
              <a:t>&lt;iframe&gt;</a:t>
            </a:r>
            <a:endParaRPr/>
          </a:p>
        </p:txBody>
      </p:sp>
      <p:sp>
        <p:nvSpPr>
          <p:cNvPr id="79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ts val="1341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daedf2"/>
                </a:solidFill>
                <a:latin typeface="Corbel"/>
              </a:rPr>
              <a:t>Inline frames</a:t>
            </a:r>
            <a:r>
              <a:rPr b="1" lang="en-US" sz="3200">
                <a:solidFill>
                  <a:srgbClr val="ebffd2"/>
                </a:solidFill>
                <a:latin typeface="Corbel"/>
              </a:rPr>
              <a:t> provide a way to show one website inside another website:</a:t>
            </a:r>
            <a:endParaRPr/>
          </a:p>
        </p:txBody>
      </p:sp>
      <p:sp>
        <p:nvSpPr>
          <p:cNvPr id="79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4BC524F6-CC19-472B-A1A0-AC5BE307FB46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794" name="CustomShape 4"/>
          <p:cNvSpPr/>
          <p:nvPr/>
        </p:nvSpPr>
        <p:spPr>
          <a:xfrm>
            <a:off x="687240" y="3099240"/>
            <a:ext cx="7770600" cy="1005120"/>
          </a:xfrm>
          <a:prstGeom prst="rect">
            <a:avLst/>
          </a:prstGeom>
          <a:solidFill>
            <a:srgbClr val="b5dbe5"/>
          </a:solidFill>
          <a:ln w="12600">
            <a:solidFill>
              <a:srgbClr val="90cad7"/>
            </a:solidFill>
            <a:round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8cf4f2"/>
                </a:solidFill>
                <a:latin typeface="Consolas"/>
              </a:rPr>
              <a:t>&lt;iframe name="iframeGoogle" width="600" height="400" src="http://www.google.com" frameborder="yes" scrolling="yes"&gt;&lt;/iframe&gt;</a:t>
            </a:r>
            <a:endParaRPr/>
          </a:p>
        </p:txBody>
      </p:sp>
      <p:sp>
        <p:nvSpPr>
          <p:cNvPr id="795" name="CustomShape 5"/>
          <p:cNvSpPr/>
          <p:nvPr/>
        </p:nvSpPr>
        <p:spPr>
          <a:xfrm>
            <a:off x="5257800" y="2514600"/>
            <a:ext cx="3178800" cy="573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r">
              <a:lnSpc>
                <a:spcPts val="1341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iframe-demo.html</a:t>
            </a:r>
            <a:endParaRPr/>
          </a:p>
        </p:txBody>
      </p:sp>
    </p:spTree>
  </p:cSld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TextShape 1"/>
          <p:cNvSpPr txBox="1"/>
          <p:nvPr/>
        </p:nvSpPr>
        <p:spPr>
          <a:xfrm>
            <a:off x="685800" y="2209680"/>
            <a:ext cx="8229240" cy="1523520"/>
          </a:xfrm>
          <a:prstGeom prst="rect">
            <a:avLst/>
          </a:prstGeom>
        </p:spPr>
        <p:txBody>
          <a:bodyPr lIns="90000" rIns="90000" tIns="0" bIns="0" anchor="b"/>
          <a:p>
            <a:pPr algn="r">
              <a:lnSpc>
                <a:spcPts val="1905"/>
              </a:lnSpc>
            </a:pPr>
            <a:r>
              <a:rPr b="1" lang="en-US" sz="5400">
                <a:solidFill>
                  <a:srgbClr val="d4ff5b"/>
                </a:solidFill>
                <a:latin typeface="Corbel"/>
              </a:rPr>
              <a:t>Cascading Style Sheets (CSS)</a:t>
            </a:r>
            <a:endParaRPr/>
          </a:p>
        </p:txBody>
      </p:sp>
      <p:pic>
        <p:nvPicPr>
          <p:cNvPr id="797" name="Picture 2" descr=""/>
          <p:cNvPicPr/>
          <p:nvPr/>
        </p:nvPicPr>
        <p:blipFill>
          <a:blip r:embed="rId1"/>
          <a:stretch>
            <a:fillRect/>
          </a:stretch>
        </p:blipFill>
        <p:spPr>
          <a:xfrm rot="653400">
            <a:off x="6461280" y="560520"/>
            <a:ext cx="1338480" cy="1338480"/>
          </a:xfrm>
          <a:prstGeom prst="rect">
            <a:avLst/>
          </a:prstGeom>
          <a:ln>
            <a:noFill/>
          </a:ln>
        </p:spPr>
      </p:pic>
      <p:pic>
        <p:nvPicPr>
          <p:cNvPr id="798" name="Picture 4" descr=""/>
          <p:cNvPicPr/>
          <p:nvPr/>
        </p:nvPicPr>
        <p:blipFill>
          <a:blip r:embed="rId2"/>
          <a:stretch>
            <a:fillRect/>
          </a:stretch>
        </p:blipFill>
        <p:spPr>
          <a:xfrm rot="20748600">
            <a:off x="2702160" y="385200"/>
            <a:ext cx="1748520" cy="1748520"/>
          </a:xfrm>
          <a:prstGeom prst="rect">
            <a:avLst/>
          </a:prstGeom>
          <a:ln>
            <a:noFill/>
          </a:ln>
        </p:spPr>
      </p:pic>
      <p:pic>
        <p:nvPicPr>
          <p:cNvPr id="799" name="Picture 6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881240" y="4724280"/>
            <a:ext cx="3657240" cy="1636560"/>
          </a:xfrm>
          <a:prstGeom prst="rect">
            <a:avLst/>
          </a:prstGeom>
          <a:ln>
            <a:noFill/>
          </a:ln>
        </p:spPr>
      </p:pic>
      <p:sp>
        <p:nvSpPr>
          <p:cNvPr id="800" name="TextShape 2"/>
          <p:cNvSpPr txBox="1"/>
          <p:nvPr/>
        </p:nvSpPr>
        <p:spPr>
          <a:xfrm>
            <a:off x="457200" y="5223960"/>
            <a:ext cx="3352320" cy="533160"/>
          </a:xfrm>
          <a:prstGeom prst="rect">
            <a:avLst/>
          </a:prstGeom>
        </p:spPr>
        <p:txBody>
          <a:bodyPr lIns="90000" rIns="90000" tIns="45000" bIns="45000"/>
          <a:p>
            <a:endParaRPr/>
          </a:p>
        </p:txBody>
      </p:sp>
      <p:sp>
        <p:nvSpPr>
          <p:cNvPr id="801" name="TextShape 3"/>
          <p:cNvSpPr txBox="1"/>
          <p:nvPr/>
        </p:nvSpPr>
        <p:spPr>
          <a:xfrm>
            <a:off x="457200" y="5757480"/>
            <a:ext cx="2090520" cy="369000"/>
          </a:xfrm>
          <a:prstGeom prst="rect">
            <a:avLst/>
          </a:prstGeom>
        </p:spPr>
        <p:txBody>
          <a:bodyPr lIns="90000" rIns="90000" tIns="45000" bIns="45000"/>
          <a:p>
            <a:endParaRPr/>
          </a:p>
        </p:txBody>
      </p:sp>
      <p:sp>
        <p:nvSpPr>
          <p:cNvPr id="802" name="TextShape 4"/>
          <p:cNvSpPr txBox="1"/>
          <p:nvPr/>
        </p:nvSpPr>
        <p:spPr>
          <a:xfrm>
            <a:off x="457200" y="6062400"/>
            <a:ext cx="1707480" cy="338040"/>
          </a:xfrm>
          <a:prstGeom prst="rect">
            <a:avLst/>
          </a:prstGeom>
        </p:spPr>
        <p:txBody>
          <a:bodyPr lIns="90000" rIns="90000" tIns="45000" bIns="45000"/>
          <a:p>
            <a:endParaRPr/>
          </a:p>
        </p:txBody>
      </p:sp>
    </p:spTree>
  </p:cSld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 algn="r">
              <a:lnSpc>
                <a:spcPts val="1411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Table of Contents</a:t>
            </a:r>
            <a:endParaRPr/>
          </a:p>
        </p:txBody>
      </p:sp>
      <p:sp>
        <p:nvSpPr>
          <p:cNvPr id="804" name="TextShape 2"/>
          <p:cNvSpPr txBox="1"/>
          <p:nvPr/>
        </p:nvSpPr>
        <p:spPr>
          <a:xfrm>
            <a:off x="228600" y="990720"/>
            <a:ext cx="8686440" cy="571464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What is CSS?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Styling with Cascading Stylesheets (CSS)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Selectors and style definitions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Linking HTML and CSS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Fonts, Backgrounds, Borders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The Box Model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Alignment, Z-Index, Margin, Padding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Positioning and Floating Elements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Visibility, Display, Overflow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CSS Development Tools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ts val="1341"/>
              </a:lnSpc>
            </a:pPr>
            <a:endParaRPr/>
          </a:p>
        </p:txBody>
      </p:sp>
      <p:sp>
        <p:nvSpPr>
          <p:cNvPr id="805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7B1A51E-E5E9-4886-9D31-6342650F5A0B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CSS: A New Philosophy</a:t>
            </a:r>
            <a:endParaRPr/>
          </a:p>
        </p:txBody>
      </p:sp>
      <p:sp>
        <p:nvSpPr>
          <p:cNvPr id="807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Separate content from presentation!</a:t>
            </a:r>
            <a:endParaRPr/>
          </a:p>
        </p:txBody>
      </p:sp>
      <p:sp>
        <p:nvSpPr>
          <p:cNvPr id="808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C4E869B4-9CCF-4C3B-BA24-A36B0FBB8595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09" name="CustomShape 4"/>
          <p:cNvSpPr/>
          <p:nvPr/>
        </p:nvSpPr>
        <p:spPr>
          <a:xfrm>
            <a:off x="1600200" y="3505320"/>
            <a:ext cx="1828440" cy="2590560"/>
          </a:xfrm>
          <a:prstGeom prst="rect">
            <a:avLst/>
          </a:prstGeom>
          <a:solidFill>
            <a:srgbClr val="b5dbe5"/>
          </a:solidFill>
          <a:ln w="9360">
            <a:solidFill>
              <a:srgbClr val="daedf2"/>
            </a:solidFill>
            <a:miter/>
          </a:ln>
        </p:spPr>
      </p:sp>
      <p:sp>
        <p:nvSpPr>
          <p:cNvPr id="810" name="CustomShape 5"/>
          <p:cNvSpPr/>
          <p:nvPr/>
        </p:nvSpPr>
        <p:spPr>
          <a:xfrm>
            <a:off x="1676520" y="3581280"/>
            <a:ext cx="1676160" cy="253368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800">
                <a:solidFill>
                  <a:srgbClr val="ebffd2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800">
                <a:solidFill>
                  <a:srgbClr val="ebffd2"/>
                </a:solidFill>
                <a:latin typeface="Corbel"/>
              </a:rPr>
              <a:t>Lorem ipsum dolor sit amet, consectetuer adipiscing elit. Suspendisse at pede ut purus malesuada dictum. Donec vitae neque non magna aliquam dictum.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b="1" lang="en-IN" sz="800">
                <a:solidFill>
                  <a:srgbClr val="ebffd2"/>
                </a:solidFill>
                <a:latin typeface="Corbel"/>
              </a:rPr>
              <a:t> </a:t>
            </a:r>
            <a:r>
              <a:rPr b="1" lang="en-IN" sz="800">
                <a:solidFill>
                  <a:srgbClr val="ebffd2"/>
                </a:solidFill>
                <a:latin typeface="Corbel"/>
              </a:rPr>
              <a:t>Vestibulum et odio et ipsum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b="1" lang="en-IN" sz="800">
                <a:solidFill>
                  <a:srgbClr val="ebffd2"/>
                </a:solidFill>
                <a:latin typeface="Corbel"/>
              </a:rPr>
              <a:t> </a:t>
            </a:r>
            <a:r>
              <a:rPr b="1" lang="en-IN" sz="800">
                <a:solidFill>
                  <a:srgbClr val="ebffd2"/>
                </a:solidFill>
                <a:latin typeface="Corbel"/>
              </a:rPr>
              <a:t>accumsan accumsan. Morbi at</a:t>
            </a:r>
            <a:endParaRPr/>
          </a:p>
          <a:p>
            <a:pPr>
              <a:lnSpc>
                <a:spcPct val="100000"/>
              </a:lnSpc>
              <a:buFont typeface="StarSymbol"/>
              <a:buChar char=""/>
            </a:pPr>
            <a:r>
              <a:rPr b="1" lang="en-IN" sz="800">
                <a:solidFill>
                  <a:srgbClr val="ebffd2"/>
                </a:solidFill>
                <a:latin typeface="Corbel"/>
              </a:rPr>
              <a:t> </a:t>
            </a:r>
            <a:r>
              <a:rPr b="1" lang="en-IN" sz="800">
                <a:solidFill>
                  <a:srgbClr val="ebffd2"/>
                </a:solidFill>
                <a:latin typeface="Corbel"/>
              </a:rPr>
              <a:t>arcu vel elit ultricies porta. Proin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800">
                <a:solidFill>
                  <a:srgbClr val="ebffd2"/>
                </a:solidFill>
                <a:latin typeface="Corbel"/>
              </a:rPr>
              <a:t> </a:t>
            </a:r>
            <a:r>
              <a:rPr b="1" lang="en-IN" sz="800">
                <a:solidFill>
                  <a:srgbClr val="ebffd2"/>
                </a:solidFill>
                <a:latin typeface="Corbel"/>
              </a:rPr>
              <a:t>tortor purus, luctus non, aliquam nec, interdum vel, mi. Sed nec quam nec odio lacinia molestie. Praesent augue tortor, convallis eget, euismod nonummy, lacinia ut, risus. </a:t>
            </a:r>
            <a:endParaRPr/>
          </a:p>
        </p:txBody>
      </p:sp>
      <p:sp>
        <p:nvSpPr>
          <p:cNvPr id="811" name="CustomShape 6"/>
          <p:cNvSpPr/>
          <p:nvPr/>
        </p:nvSpPr>
        <p:spPr>
          <a:xfrm>
            <a:off x="5334120" y="3505320"/>
            <a:ext cx="1828440" cy="2590560"/>
          </a:xfrm>
          <a:prstGeom prst="rect">
            <a:avLst/>
          </a:prstGeom>
          <a:solidFill>
            <a:srgbClr val="b5dbe5"/>
          </a:solidFill>
          <a:ln w="9360">
            <a:solidFill>
              <a:srgbClr val="daedf2"/>
            </a:solidFill>
            <a:miter/>
          </a:ln>
        </p:spPr>
      </p:sp>
      <p:sp>
        <p:nvSpPr>
          <p:cNvPr id="812" name="CustomShape 7"/>
          <p:cNvSpPr/>
          <p:nvPr/>
        </p:nvSpPr>
        <p:spPr>
          <a:xfrm>
            <a:off x="5486400" y="4738680"/>
            <a:ext cx="1523520" cy="228240"/>
          </a:xfrm>
          <a:prstGeom prst="rect">
            <a:avLst/>
          </a:prstGeom>
          <a:solidFill>
            <a:srgbClr val="ccff33"/>
          </a:solidFill>
          <a:ln w="9360">
            <a:solidFill>
              <a:srgbClr val="000000"/>
            </a:solidFill>
            <a:miter/>
          </a:ln>
        </p:spPr>
      </p:sp>
      <p:sp>
        <p:nvSpPr>
          <p:cNvPr id="813" name="CustomShape 8"/>
          <p:cNvSpPr/>
          <p:nvPr/>
        </p:nvSpPr>
        <p:spPr>
          <a:xfrm>
            <a:off x="5486400" y="5195880"/>
            <a:ext cx="1523520" cy="228240"/>
          </a:xfrm>
          <a:prstGeom prst="rect">
            <a:avLst/>
          </a:prstGeom>
          <a:solidFill>
            <a:srgbClr val="9da1d4"/>
          </a:solidFill>
          <a:ln w="9360">
            <a:solidFill>
              <a:srgbClr val="000000"/>
            </a:solidFill>
            <a:miter/>
          </a:ln>
        </p:spPr>
      </p:sp>
      <p:sp>
        <p:nvSpPr>
          <p:cNvPr id="814" name="CustomShape 9"/>
          <p:cNvSpPr/>
          <p:nvPr/>
        </p:nvSpPr>
        <p:spPr>
          <a:xfrm>
            <a:off x="5486400" y="5653080"/>
            <a:ext cx="1523520" cy="228240"/>
          </a:xfrm>
          <a:prstGeom prst="rect">
            <a:avLst/>
          </a:prstGeom>
          <a:solidFill>
            <a:srgbClr val="ffead8"/>
          </a:solidFill>
          <a:ln w="9360">
            <a:solidFill>
              <a:srgbClr val="000000"/>
            </a:solidFill>
            <a:miter/>
          </a:ln>
        </p:spPr>
      </p:sp>
      <p:sp>
        <p:nvSpPr>
          <p:cNvPr id="815" name="CustomShape 10"/>
          <p:cNvSpPr/>
          <p:nvPr/>
        </p:nvSpPr>
        <p:spPr>
          <a:xfrm>
            <a:off x="5405400" y="3610080"/>
            <a:ext cx="536040" cy="30348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>
                <a:solidFill>
                  <a:srgbClr val="ebffd2"/>
                </a:solidFill>
                <a:latin typeface="Corbel"/>
              </a:rPr>
              <a:t>Bold</a:t>
            </a:r>
            <a:endParaRPr/>
          </a:p>
        </p:txBody>
      </p:sp>
      <p:sp>
        <p:nvSpPr>
          <p:cNvPr id="816" name="CustomShape 11"/>
          <p:cNvSpPr/>
          <p:nvPr/>
        </p:nvSpPr>
        <p:spPr>
          <a:xfrm>
            <a:off x="5412240" y="3914640"/>
            <a:ext cx="633600" cy="30348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>
                <a:solidFill>
                  <a:srgbClr val="ebffd2"/>
                </a:solidFill>
                <a:latin typeface="Corbel"/>
              </a:rPr>
              <a:t>Italics</a:t>
            </a:r>
            <a:endParaRPr/>
          </a:p>
        </p:txBody>
      </p:sp>
      <p:sp>
        <p:nvSpPr>
          <p:cNvPr id="817" name="CustomShape 12"/>
          <p:cNvSpPr/>
          <p:nvPr/>
        </p:nvSpPr>
        <p:spPr>
          <a:xfrm>
            <a:off x="5412600" y="4248000"/>
            <a:ext cx="685440" cy="30348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IN" sz="1400">
                <a:solidFill>
                  <a:srgbClr val="ebffd2"/>
                </a:solidFill>
                <a:latin typeface="Corbel"/>
              </a:rPr>
              <a:t>Indent</a:t>
            </a:r>
            <a:endParaRPr/>
          </a:p>
        </p:txBody>
      </p:sp>
      <p:sp>
        <p:nvSpPr>
          <p:cNvPr id="818" name="CustomShape 13"/>
          <p:cNvSpPr/>
          <p:nvPr/>
        </p:nvSpPr>
        <p:spPr>
          <a:xfrm>
            <a:off x="1173240" y="2127240"/>
            <a:ext cx="2774880" cy="88236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Content 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(HTML document)</a:t>
            </a:r>
            <a:endParaRPr/>
          </a:p>
        </p:txBody>
      </p:sp>
      <p:sp>
        <p:nvSpPr>
          <p:cNvPr id="819" name="CustomShape 14"/>
          <p:cNvSpPr/>
          <p:nvPr/>
        </p:nvSpPr>
        <p:spPr>
          <a:xfrm>
            <a:off x="5021280" y="2127240"/>
            <a:ext cx="2509920" cy="882360"/>
          </a:xfrm>
          <a:prstGeom prst="rect">
            <a:avLst/>
          </a:prstGeom>
          <a:noFill/>
          <a:ln w="9360">
            <a:noFill/>
          </a:ln>
        </p:spPr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Presentation</a:t>
            </a:r>
            <a:endParaRPr/>
          </a:p>
          <a:p>
            <a:pPr algn="ctr">
              <a:lnSpc>
                <a:spcPct val="100000"/>
              </a:lnSpc>
            </a:pPr>
            <a:r>
              <a:rPr b="1" lang="en-IN" sz="2600">
                <a:solidFill>
                  <a:srgbClr val="ebffd2"/>
                </a:solidFill>
                <a:latin typeface="Corbel"/>
              </a:rPr>
              <a:t>(CSS Document)</a:t>
            </a:r>
            <a:endParaRPr/>
          </a:p>
        </p:txBody>
      </p:sp>
      <p:sp>
        <p:nvSpPr>
          <p:cNvPr id="820" name="Line 15"/>
          <p:cNvSpPr/>
          <p:nvPr/>
        </p:nvSpPr>
        <p:spPr>
          <a:xfrm flipH="1" flipV="1">
            <a:off x="2057400" y="3657600"/>
            <a:ext cx="3352680" cy="75960"/>
          </a:xfrm>
          <a:prstGeom prst="line">
            <a:avLst/>
          </a:prstGeom>
          <a:ln w="936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821" name="Line 16"/>
          <p:cNvSpPr/>
          <p:nvPr/>
        </p:nvSpPr>
        <p:spPr>
          <a:xfrm flipH="1">
            <a:off x="3124080" y="4038480"/>
            <a:ext cx="2286000" cy="609480"/>
          </a:xfrm>
          <a:prstGeom prst="line">
            <a:avLst/>
          </a:prstGeom>
          <a:ln w="936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822" name="Line 17"/>
          <p:cNvSpPr/>
          <p:nvPr/>
        </p:nvSpPr>
        <p:spPr>
          <a:xfrm flipH="1">
            <a:off x="3200400" y="4419360"/>
            <a:ext cx="2286000" cy="304920"/>
          </a:xfrm>
          <a:prstGeom prst="line">
            <a:avLst/>
          </a:prstGeom>
          <a:ln w="936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823" name="Line 18"/>
          <p:cNvSpPr/>
          <p:nvPr/>
        </p:nvSpPr>
        <p:spPr>
          <a:xfrm flipH="1" flipV="1">
            <a:off x="2057400" y="3733560"/>
            <a:ext cx="3352680" cy="1067040"/>
          </a:xfrm>
          <a:prstGeom prst="line">
            <a:avLst/>
          </a:prstGeom>
          <a:ln w="936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824" name="Line 19"/>
          <p:cNvSpPr/>
          <p:nvPr/>
        </p:nvSpPr>
        <p:spPr>
          <a:xfrm flipH="1" flipV="1">
            <a:off x="3276360" y="4876560"/>
            <a:ext cx="2133720" cy="457200"/>
          </a:xfrm>
          <a:prstGeom prst="line">
            <a:avLst/>
          </a:prstGeom>
          <a:ln w="9360">
            <a:solidFill>
              <a:srgbClr val="daedf2"/>
            </a:solidFill>
            <a:round/>
            <a:tailEnd len="med" type="triangle" w="med"/>
          </a:ln>
        </p:spPr>
      </p:sp>
      <p:sp>
        <p:nvSpPr>
          <p:cNvPr id="825" name="Line 20"/>
          <p:cNvSpPr/>
          <p:nvPr/>
        </p:nvSpPr>
        <p:spPr>
          <a:xfrm flipH="1" flipV="1">
            <a:off x="3352680" y="5638680"/>
            <a:ext cx="2057400" cy="76320"/>
          </a:xfrm>
          <a:prstGeom prst="line">
            <a:avLst/>
          </a:prstGeom>
          <a:ln w="9360">
            <a:solidFill>
              <a:srgbClr val="daedf2"/>
            </a:solidFill>
            <a:round/>
            <a:tailEnd len="med" type="triangle" w="med"/>
          </a:ln>
        </p:spPr>
      </p:sp>
    </p:spTree>
  </p:cSld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9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5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1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4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7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0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8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1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0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3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The Resulting Page</a:t>
            </a:r>
            <a:endParaRPr/>
          </a:p>
        </p:txBody>
      </p:sp>
      <p:sp>
        <p:nvSpPr>
          <p:cNvPr id="827" name="TextShape 2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6EB16CBE-C24C-49A8-A54F-C5DA16898FCA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  <p:sp>
        <p:nvSpPr>
          <p:cNvPr id="828" name="CustomShape 3"/>
          <p:cNvSpPr/>
          <p:nvPr/>
        </p:nvSpPr>
        <p:spPr>
          <a:xfrm>
            <a:off x="2133720" y="1066680"/>
            <a:ext cx="4681080" cy="5333760"/>
          </a:xfrm>
          <a:prstGeom prst="rect">
            <a:avLst/>
          </a:prstGeom>
          <a:solidFill>
            <a:srgbClr val="b5dbe5"/>
          </a:solidFill>
          <a:ln w="9360">
            <a:solidFill>
              <a:srgbClr val="daedf2"/>
            </a:solidFill>
            <a:miter/>
          </a:ln>
        </p:spPr>
      </p:sp>
      <p:sp>
        <p:nvSpPr>
          <p:cNvPr id="829" name="CustomShape 4"/>
          <p:cNvSpPr/>
          <p:nvPr/>
        </p:nvSpPr>
        <p:spPr>
          <a:xfrm>
            <a:off x="2340000" y="1197000"/>
            <a:ext cx="4362120" cy="4866840"/>
          </a:xfrm>
          <a:prstGeom prst="rect">
            <a:avLst/>
          </a:prstGeom>
          <a:noFill/>
          <a:ln w="9360"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ccff33"/>
                </a:solidFill>
                <a:latin typeface="Corbel"/>
              </a:rPr>
              <a:t>Title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ffead8"/>
                </a:solidFill>
                <a:latin typeface="Corbel"/>
              </a:rPr>
              <a:t>Lorem ipsum dolor sit amet, consectetuer adipiscing elit. Suspendisse at pede ut purus malesuada dictum. Donec vitae neque non magna aliquam dictum.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lang="en-IN" sz="2000">
                <a:solidFill>
                  <a:srgbClr val="9da1d4"/>
                </a:solidFill>
                <a:latin typeface="Corbel"/>
              </a:rPr>
              <a:t> </a:t>
            </a:r>
            <a:r>
              <a:rPr b="1" i="1" lang="en-IN" sz="2000">
                <a:solidFill>
                  <a:srgbClr val="9da1d4"/>
                </a:solidFill>
                <a:latin typeface="Corbel"/>
              </a:rPr>
              <a:t>Vestibulum et odio et ipsum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i="1" lang="en-IN" sz="2000">
                <a:solidFill>
                  <a:srgbClr val="9da1d4"/>
                </a:solidFill>
                <a:latin typeface="Corbel"/>
              </a:rPr>
              <a:t> </a:t>
            </a:r>
            <a:r>
              <a:rPr b="1" i="1" lang="en-IN" sz="2000">
                <a:solidFill>
                  <a:srgbClr val="9da1d4"/>
                </a:solidFill>
                <a:latin typeface="Corbel"/>
              </a:rPr>
              <a:t>accumsan accumsan. Morbi at</a:t>
            </a:r>
            <a:endParaRPr/>
          </a:p>
          <a:p>
            <a:pPr lvl="1">
              <a:lnSpc>
                <a:spcPct val="100000"/>
              </a:lnSpc>
              <a:buFont typeface="StarSymbol"/>
              <a:buChar char=""/>
            </a:pPr>
            <a:r>
              <a:rPr b="1" i="1" lang="en-IN" sz="2000">
                <a:solidFill>
                  <a:srgbClr val="9da1d4"/>
                </a:solidFill>
                <a:latin typeface="Corbel"/>
              </a:rPr>
              <a:t> </a:t>
            </a:r>
            <a:r>
              <a:rPr b="1" i="1" lang="en-IN" sz="2000">
                <a:solidFill>
                  <a:srgbClr val="9da1d4"/>
                </a:solidFill>
                <a:latin typeface="Corbel"/>
              </a:rPr>
              <a:t>arcu vel elit ultricies porta. Proin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2000">
                <a:solidFill>
                  <a:srgbClr val="ffead8"/>
                </a:solidFill>
                <a:latin typeface="Corbel"/>
              </a:rPr>
              <a:t>Tortor purus, luctus non, aliquam nec, interdum vel, mi. Sed nec quam nec odio lacinia molestie. Praesent augue tortor, convallis eget, euismod nonummy, lacinia ut, risus. </a:t>
            </a:r>
            <a:endParaRPr/>
          </a:p>
        </p:txBody>
      </p:sp>
    </p:spTree>
  </p:cSld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TextShape 1"/>
          <p:cNvSpPr txBox="1"/>
          <p:nvPr/>
        </p:nvSpPr>
        <p:spPr>
          <a:xfrm>
            <a:off x="1695960" y="4467600"/>
            <a:ext cx="5751720" cy="685440"/>
          </a:xfrm>
          <a:prstGeom prst="rect">
            <a:avLst/>
          </a:prstGeom>
        </p:spPr>
        <p:txBody>
          <a:bodyPr lIns="90000" rIns="90000" tIns="0" bIns="0" anchor="ctr"/>
          <a:p>
            <a:pPr>
              <a:lnSpc>
                <a:spcPct val="100000"/>
              </a:lnSpc>
            </a:pPr>
            <a:r>
              <a:rPr b="1" lang="en-US" sz="5000">
                <a:solidFill>
                  <a:srgbClr val="ccff33"/>
                </a:solidFill>
                <a:latin typeface="Corbel"/>
              </a:rPr>
              <a:t>CSS Intro</a:t>
            </a:r>
            <a:endParaRPr/>
          </a:p>
        </p:txBody>
      </p:sp>
      <p:sp>
        <p:nvSpPr>
          <p:cNvPr id="831" name="CustomShape 2"/>
          <p:cNvSpPr/>
          <p:nvPr/>
        </p:nvSpPr>
        <p:spPr>
          <a:xfrm>
            <a:off x="1686960" y="5385600"/>
            <a:ext cx="5760720" cy="405360"/>
          </a:xfrm>
          <a:prstGeom prst="rect">
            <a:avLst/>
          </a:prstGeom>
          <a:noFill/>
          <a:ln w="9360">
            <a:noFill/>
          </a:ln>
        </p:spPr>
        <p:txBody>
          <a:bodyPr lIns="0" rIns="0" tIns="0" bIns="0" anchor="b"/>
          <a:p>
            <a:pPr algn="ctr">
              <a:lnSpc>
                <a:spcPct val="95000"/>
              </a:lnSpc>
            </a:pPr>
            <a:r>
              <a:rPr b="1" lang="en-IN" sz="2800">
                <a:solidFill>
                  <a:srgbClr val="faf7c8"/>
                </a:solidFill>
                <a:latin typeface="Corbel"/>
              </a:rPr>
              <a:t>Styling with Cascading Stylesheets</a:t>
            </a:r>
            <a:endParaRPr/>
          </a:p>
        </p:txBody>
      </p:sp>
      <p:pic>
        <p:nvPicPr>
          <p:cNvPr id="832" name="Picture 5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45320" y="1743480"/>
            <a:ext cx="3253320" cy="2190240"/>
          </a:xfrm>
          <a:prstGeom prst="rect">
            <a:avLst/>
          </a:prstGeom>
          <a:ln>
            <a:noFill/>
          </a:ln>
        </p:spPr>
      </p:pic>
      <p:pic>
        <p:nvPicPr>
          <p:cNvPr id="833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117440" y="1743480"/>
            <a:ext cx="2920680" cy="2190240"/>
          </a:xfrm>
          <a:prstGeom prst="rect">
            <a:avLst/>
          </a:prstGeom>
          <a:ln>
            <a:noFill/>
          </a:ln>
        </p:spPr>
      </p:pic>
      <p:pic>
        <p:nvPicPr>
          <p:cNvPr id="834" name="Picture 4" descr=""/>
          <p:cNvPicPr/>
          <p:nvPr/>
        </p:nvPicPr>
        <p:blipFill>
          <a:blip r:embed="rId3"/>
          <a:stretch>
            <a:fillRect/>
          </a:stretch>
        </p:blipFill>
        <p:spPr>
          <a:xfrm rot="643200">
            <a:off x="3641400" y="1175400"/>
            <a:ext cx="1653840" cy="1653840"/>
          </a:xfrm>
          <a:prstGeom prst="rect">
            <a:avLst/>
          </a:prstGeom>
          <a:ln>
            <a:noFill/>
          </a:ln>
        </p:spPr>
      </p:pic>
    </p:spTree>
  </p:cSld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CSS Introduction</a:t>
            </a:r>
            <a:endParaRPr/>
          </a:p>
        </p:txBody>
      </p:sp>
      <p:sp>
        <p:nvSpPr>
          <p:cNvPr id="836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Cascading Style Sheets (CSS)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Used to describe the presentation of documents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Define sizes, spacing, fonts, colors, layout, etc.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Improve content accessibility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ebffc2"/>
                </a:solidFill>
                <a:latin typeface="Corbel"/>
              </a:rPr>
              <a:t>Improve flexibility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Designed to separate presentation from content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000">
                <a:solidFill>
                  <a:srgbClr val="ebffd2"/>
                </a:solidFill>
                <a:latin typeface="Corbel"/>
              </a:rPr>
              <a:t>Due to CSS, all HTML presentation tags and attributes are deprecated, e.g.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font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</a:t>
            </a:r>
            <a:r>
              <a:rPr b="1" lang="en-US" sz="3000">
                <a:solidFill>
                  <a:srgbClr val="daedf2"/>
                </a:solidFill>
                <a:latin typeface="Consolas"/>
              </a:rPr>
              <a:t>center</a:t>
            </a:r>
            <a:r>
              <a:rPr b="1" lang="en-US" sz="3000">
                <a:solidFill>
                  <a:srgbClr val="ebffd2"/>
                </a:solidFill>
                <a:latin typeface="Corbel"/>
              </a:rPr>
              <a:t>, etc.</a:t>
            </a:r>
            <a:endParaRPr/>
          </a:p>
        </p:txBody>
      </p:sp>
      <p:sp>
        <p:nvSpPr>
          <p:cNvPr id="837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B60DD2C5-6A80-4D3F-9A4B-0B60071BFF29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CSS Introduction (2)</a:t>
            </a:r>
            <a:endParaRPr/>
          </a:p>
        </p:txBody>
      </p:sp>
      <p:sp>
        <p:nvSpPr>
          <p:cNvPr id="839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CSS can be applied to any XML document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Not just to HTML / XHTML</a:t>
            </a:r>
            <a:endParaRPr/>
          </a:p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CSS can specify different styles for different media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On-screen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In print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Handheld, projection, etc.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… 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even by voice or Braille-based reader</a:t>
            </a:r>
            <a:endParaRPr/>
          </a:p>
        </p:txBody>
      </p:sp>
      <p:sp>
        <p:nvSpPr>
          <p:cNvPr id="840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546A4B0C-B312-4830-BDCC-DD9123CAF762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TextShape 1"/>
          <p:cNvSpPr txBox="1"/>
          <p:nvPr/>
        </p:nvSpPr>
        <p:spPr>
          <a:xfrm>
            <a:off x="1828800" y="76320"/>
            <a:ext cx="7086240" cy="9140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4000">
                <a:solidFill>
                  <a:srgbClr val="ccff33"/>
                </a:solidFill>
                <a:latin typeface="Corbel"/>
              </a:rPr>
              <a:t>Why “Cascading”?</a:t>
            </a:r>
            <a:endParaRPr/>
          </a:p>
        </p:txBody>
      </p:sp>
      <p:sp>
        <p:nvSpPr>
          <p:cNvPr id="842" name="TextShape 2"/>
          <p:cNvSpPr txBox="1"/>
          <p:nvPr/>
        </p:nvSpPr>
        <p:spPr>
          <a:xfrm>
            <a:off x="228600" y="1066680"/>
            <a:ext cx="8686440" cy="563832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SzPct val="70000"/>
              <a:buFont typeface="Wingdings 2" charset="2"/>
              <a:buChar char=""/>
            </a:pPr>
            <a:r>
              <a:rPr b="1" lang="en-US" sz="3200">
                <a:solidFill>
                  <a:srgbClr val="ebffd2"/>
                </a:solidFill>
                <a:latin typeface="Corbel"/>
              </a:rPr>
              <a:t>Priority scheme determining which style rules apply to element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daedf2"/>
                </a:solidFill>
                <a:latin typeface="Corbel"/>
              </a:rPr>
              <a:t>Cascade priorities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or </a:t>
            </a:r>
            <a:r>
              <a:rPr b="1" lang="en-US" sz="3000">
                <a:solidFill>
                  <a:srgbClr val="daedf2"/>
                </a:solidFill>
                <a:latin typeface="Corbel"/>
              </a:rPr>
              <a:t>specificity (weight)</a:t>
            </a:r>
            <a:r>
              <a:rPr b="1" lang="en-US" sz="3000">
                <a:solidFill>
                  <a:srgbClr val="ebffc2"/>
                </a:solidFill>
                <a:latin typeface="Corbel"/>
              </a:rPr>
              <a:t> are calculated and assigned to the rules</a:t>
            </a:r>
            <a:endParaRPr/>
          </a:p>
          <a:p>
            <a:pPr lvl="1">
              <a:lnSpc>
                <a:spcPct val="100000"/>
              </a:lnSpc>
              <a:buFont typeface="Wingdings 2" charset="2"/>
              <a:buChar char=""/>
            </a:pPr>
            <a:r>
              <a:rPr b="1" lang="en-US" sz="3000">
                <a:solidFill>
                  <a:srgbClr val="ebffc2"/>
                </a:solidFill>
                <a:latin typeface="Corbel"/>
              </a:rPr>
              <a:t>Child elements in the HTML DOM tree inherit styles from their parent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Can override them</a:t>
            </a:r>
            <a:endParaRPr/>
          </a:p>
          <a:p>
            <a:pPr lvl="2">
              <a:lnSpc>
                <a:spcPct val="100000"/>
              </a:lnSpc>
              <a:buFont typeface="Wingdings 2" charset="2"/>
              <a:buChar char=""/>
            </a:pPr>
            <a:r>
              <a:rPr b="1" lang="en-US" sz="2800">
                <a:solidFill>
                  <a:srgbClr val="f5ffc2"/>
                </a:solidFill>
                <a:latin typeface="Corbel"/>
              </a:rPr>
              <a:t>Control via </a:t>
            </a:r>
            <a:r>
              <a:rPr b="1" lang="en-US" sz="2800">
                <a:solidFill>
                  <a:srgbClr val="daedf2"/>
                </a:solidFill>
                <a:latin typeface="Consolas"/>
              </a:rPr>
              <a:t>!important</a:t>
            </a:r>
            <a:r>
              <a:rPr b="1" lang="en-US" sz="2800">
                <a:solidFill>
                  <a:srgbClr val="f5ffc2"/>
                </a:solidFill>
                <a:latin typeface="Corbel"/>
              </a:rPr>
              <a:t> rule</a:t>
            </a:r>
            <a:endParaRPr/>
          </a:p>
        </p:txBody>
      </p:sp>
      <p:sp>
        <p:nvSpPr>
          <p:cNvPr id="843" name="TextShape 3"/>
          <p:cNvSpPr txBox="1"/>
          <p:nvPr/>
        </p:nvSpPr>
        <p:spPr>
          <a:xfrm>
            <a:off x="8610480" y="6553080"/>
            <a:ext cx="456840" cy="228240"/>
          </a:xfrm>
          <a:prstGeom prst="rect">
            <a:avLst/>
          </a:prstGeom>
        </p:spPr>
        <p:txBody>
          <a:bodyPr lIns="90000" rIns="90000" tIns="45000" bIns="45000" anchor="ctr"/>
          <a:p>
            <a:pPr>
              <a:lnSpc>
                <a:spcPct val="100000"/>
              </a:lnSpc>
            </a:pPr>
            <a:fld id="{10BAC19D-3D95-47B3-853C-FBDA2166BD5F}" type="slidenum">
              <a:rPr lang="en-IN" sz="1100">
                <a:solidFill>
                  <a:srgbClr val="ebffc2"/>
                </a:solidFill>
                <a:latin typeface="Corbel"/>
              </a:rPr>
              <a:t>&lt;number&gt;</a:t>
            </a:fld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